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7"/>
  </p:notesMasterIdLst>
  <p:sldIdLst>
    <p:sldId id="262" r:id="rId2"/>
    <p:sldId id="316" r:id="rId3"/>
    <p:sldId id="323" r:id="rId4"/>
    <p:sldId id="256" r:id="rId5"/>
    <p:sldId id="307" r:id="rId6"/>
    <p:sldId id="332" r:id="rId7"/>
    <p:sldId id="830" r:id="rId8"/>
    <p:sldId id="833" r:id="rId9"/>
    <p:sldId id="827" r:id="rId10"/>
    <p:sldId id="829" r:id="rId11"/>
    <p:sldId id="327" r:id="rId12"/>
    <p:sldId id="826" r:id="rId13"/>
    <p:sldId id="831" r:id="rId14"/>
    <p:sldId id="832" r:id="rId15"/>
    <p:sldId id="828" r:id="rId16"/>
  </p:sldIdLst>
  <p:sldSz cx="12192000" cy="6858000"/>
  <p:notesSz cx="6858000" cy="9144000"/>
  <p:embeddedFontLst>
    <p:embeddedFont>
      <p:font typeface="Aqum two" panose="020B060402020202020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Golos Text" panose="020B0604020202020204" charset="-52"/>
      <p:regular r:id="rId25"/>
      <p:bold r:id="rId26"/>
    </p:embeddedFont>
    <p:embeddedFont>
      <p:font typeface="montserrat" panose="020B0604020202020204" charset="-52"/>
      <p:regular r:id="rId27"/>
      <p:bold r:id="rId28"/>
      <p:italic r:id="rId29"/>
      <p:boldItalic r:id="rId30"/>
    </p:embeddedFont>
    <p:embeddedFont>
      <p:font typeface="Open Sans" panose="020B0604020202020204" charset="0"/>
      <p:regular r:id="rId31"/>
      <p:bold r:id="rId32"/>
      <p:italic r:id="rId33"/>
      <p:boldItalic r:id="rId34"/>
    </p:embeddedFont>
    <p:embeddedFont>
      <p:font typeface="Open Sans Medium" panose="020B0604020202020204" charset="0"/>
      <p:regular r:id="rId35"/>
      <p:italic r:id="rId36"/>
    </p:embeddedFont>
    <p:embeddedFont>
      <p:font typeface="Raleway" panose="020B0604020202020204" charset="-52"/>
      <p:regular r:id="rId37"/>
      <p:bold r:id="rId38"/>
      <p:italic r:id="rId39"/>
      <p:boldItalic r:id="rId40"/>
    </p:embeddedFont>
    <p:embeddedFont>
      <p:font typeface="Segoe UI" panose="020B0502040204020203" pitchFamily="34" charset="0"/>
      <p:regular r:id="rId41"/>
      <p:bold r:id="rId42"/>
      <p:italic r:id="rId43"/>
      <p:boldItalic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6B6"/>
    <a:srgbClr val="3C43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font" Target="fonts/font2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font" Target="fonts/font2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font" Target="fonts/font26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2B3990"/>
            </a:solidFill>
          </c:spPr>
          <c:dPt>
            <c:idx val="0"/>
            <c:bubble3D val="0"/>
            <c:spPr>
              <a:solidFill>
                <a:srgbClr val="027E7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731-4D31-A504-5295C2CE7670}"/>
              </c:ext>
            </c:extLst>
          </c:dPt>
          <c:dPt>
            <c:idx val="1"/>
            <c:bubble3D val="0"/>
            <c:spPr>
              <a:solidFill>
                <a:srgbClr val="0EB6B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31-4D31-A504-5295C2CE7670}"/>
              </c:ext>
            </c:extLst>
          </c:dPt>
          <c:dPt>
            <c:idx val="2"/>
            <c:bubble3D val="0"/>
            <c:spPr>
              <a:solidFill>
                <a:srgbClr val="85A8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731-4D31-A504-5295C2CE7670}"/>
              </c:ext>
            </c:extLst>
          </c:dPt>
          <c:dPt>
            <c:idx val="3"/>
            <c:bubble3D val="0"/>
            <c:spPr>
              <a:solidFill>
                <a:srgbClr val="2B39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731-4D31-A504-5295C2CE7670}"/>
              </c:ext>
            </c:extLst>
          </c:dPt>
          <c:dPt>
            <c:idx val="4"/>
            <c:bubble3D val="0"/>
            <c:spPr>
              <a:solidFill>
                <a:srgbClr val="2B399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731-4D31-A504-5295C2CE7670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540000</c:v>
                </c:pt>
                <c:pt idx="1">
                  <c:v>736351</c:v>
                </c:pt>
                <c:pt idx="2">
                  <c:v>108000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31-4D31-A504-5295C2CE76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0C8A5-A2DF-4746-9920-66ECA98FB585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BED43-3919-43BC-BE45-43270B7A88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10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3350" y="134302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0CBF29-4FC1-476D-B3B4-9D70A017367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48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7158B0-F3D5-4128-A9EA-6B53AA24E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2B7B2E-B86F-400C-9A14-12246A11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8834B9-C512-4D14-8365-56AF4E98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150A-0676-4E2A-AD4B-3ABDDA6E1297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88B283-E9C4-47DA-8B3E-B8BB261DD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0ECD42-5C9F-49E8-91AB-DD101E404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17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49FC3-E1D6-494B-A31D-BF69907E2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09D072-47D7-42A1-B09B-0AF351CC3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9EC1D1-5C8B-4A28-A68B-D1C86E514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25C0A-C28B-4632-81DB-4755D5D0B20D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24342C-4A31-42F6-8A9D-992BA7D4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3E396-9753-4041-8521-B4791C4E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521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920CF5E-4659-4EC5-A96E-B5B7CCD8E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37A97D-B121-4F62-AA93-F64F57DB9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535501-46E3-4456-9296-D9E876A9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38D78-267D-41EC-ABA3-E4397883CBAA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11CCAB-E8C3-4DB0-A496-215BF682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30105E-D4C0-4365-97C3-CED2815D6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209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EB57B1-81B1-4862-9727-A4C9EA805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0800000">
            <a:off x="9280358" y="3257550"/>
            <a:ext cx="2911642" cy="360045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0B6F5C52-917F-4E8E-BF43-AECBFCB8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F5361-6018-48EB-AC7E-C516218E827E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203653-252F-4220-86E0-D4B2B2EE6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59566B-5CDC-454E-BCA6-3BFFF3F5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AFDBF0-80AF-43AE-B52E-0FAA6A66968F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2D3E70-51B5-42AD-BC05-35C039D8A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>
            <a:off x="-14476" y="0"/>
            <a:ext cx="2911642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892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26359CA4-D396-49EE-B41A-11DD9D732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4B413-ABF5-47F0-BB70-4BA45DDBCF0D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DCF58A-DEE7-467E-BB82-738413B7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061890-EA5A-4F50-91D3-21DA9D683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D8E4F8-A267-4161-ABC6-B678F5085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6856" y="0"/>
            <a:ext cx="1615144" cy="22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37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19200E4-0CFE-4D92-8790-C7F62614E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0800000">
            <a:off x="9496558" y="3506992"/>
            <a:ext cx="2709916" cy="3351002"/>
          </a:xfrm>
          <a:prstGeom prst="rect">
            <a:avLst/>
          </a:prstGeom>
        </p:spPr>
      </p:pic>
      <p:sp>
        <p:nvSpPr>
          <p:cNvPr id="5" name="Дата 4">
            <a:extLst>
              <a:ext uri="{FF2B5EF4-FFF2-40B4-BE49-F238E27FC236}">
                <a16:creationId xmlns:a16="http://schemas.microsoft.com/office/drawing/2014/main" id="{03D2E09A-1F7F-4EB0-B254-51CCA39A9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C89F7-F082-4616-9E7C-F21E1C5AD802}" type="datetime1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72782-0655-4B65-B4B6-0B015E773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3B32B2-1C18-41D5-8E07-6293E5ED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D6EB8C-06A6-4CEE-8757-769B3E3242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93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BFCB92-2D03-4E15-B004-6BA2FCEFEE21}"/>
              </a:ext>
            </a:extLst>
          </p:cNvPr>
          <p:cNvSpPr/>
          <p:nvPr userDrawn="1"/>
        </p:nvSpPr>
        <p:spPr>
          <a:xfrm>
            <a:off x="0" y="6224954"/>
            <a:ext cx="12192000" cy="633046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A5777-D01A-46EF-BC08-7E36FF25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90EA6-EA52-4AF5-9FD6-548D91CB5224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2717F8-62C5-4E90-A7A5-A958A8833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859578-1807-4A54-9A55-33B1ED323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2D6EB8C-06A6-4CEE-8757-769B3E32429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BAF80-16CC-4BCF-82B8-9183F18F77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73" t="18423" b="27361"/>
          <a:stretch/>
        </p:blipFill>
        <p:spPr>
          <a:xfrm rot="16200000">
            <a:off x="354428" y="3507198"/>
            <a:ext cx="2996374" cy="370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4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EDE015-7128-412D-8280-4C8E47B90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02ACBE-ACB9-42D0-9B43-4A6CA96DC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06ADB4-ED97-4EAE-89B2-B910422B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FC16B-EB0B-4964-BCAF-E7798AF753A9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EB97F3-83AB-4609-8E95-BE2E4B05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32562D-1410-4D46-815D-CD669315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99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9F5BA-666B-4D54-B5E7-025BD102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79E081-AF84-4BBF-AF0F-851B8D47E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ADA0AF-F26B-4419-9C89-8B8661FF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E2005-0AF2-4E40-9904-2B939EF38FAB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BA0019-4673-4020-B342-82BD8147D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CE3112-2802-4672-8A0D-1E9273572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5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BBFD3C-2CD1-49D1-8689-406AD93F2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DD7B14-A0CB-47D3-8E23-1D4B98FEF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CA67A9-E93C-4600-AC0A-14DBD549B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1EA8C6-2157-47FE-B00C-59444ECA4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5307F-156D-442F-9A37-EC4422C85F74}" type="datetime1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C77235-C55F-4294-822F-267223E7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0F4BE4-15B9-41F8-85E4-DEB4EC05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91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22E3F-E999-439B-AE7F-8800D9AD3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1DA7A4-9713-4335-994A-001705A0B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1440ED-D599-4CA5-BDA4-504D6F787C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C5E8C4-C5BA-4F17-A6D1-65516E6005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6F973C-52CE-4597-8776-5A935C84B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9B1E2B-76F3-4CD3-AE2F-5EA7FA706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95BB-C4A0-4EEF-843D-61D07319EAC4}" type="datetime1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BB77EB8-117B-46C8-8680-FDA115DA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0271DB-E76D-4E44-967B-978ED7AFA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3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9209A-989F-46FF-BD57-8990B2A56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07EE1-CFDF-4090-8346-0FFDAD8A0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D2FB-D54B-477D-A356-DD6DBDF0DF10}" type="datetime1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B6AFDE-5A37-4229-9E13-55EB3B7E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20DE6F-BB93-497A-99FA-8FB899EC0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4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78B2E4-41CD-4F74-A4D4-6AFAA40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D7331-BD5D-4D9C-97C4-27CDB597595E}" type="datetime1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14FA1BB-A693-445F-B397-3EF0581A1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C7AAB0-2D06-4353-809A-4696C95A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98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3F012-0819-4D5D-8E4A-A430878A2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E2AC68-0A0C-4B54-AFB8-A7FD29856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18150C-9CEF-43E9-87A0-DA5E83680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43084D-0DFB-4DC7-A0E8-260FB136A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028A0-220C-4613-B521-2994666036F7}" type="datetime1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75B118-61DB-4908-AB66-C05EC155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FD43FB-0AB9-468D-BE1A-28982FA97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5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6B405-B4A7-4C47-8DE2-8007345C6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342FE8-14D6-4538-A7FA-788467932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0148A3-1FD3-46FB-AD5F-1A52294468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9F1A13-1937-441A-91F2-7CF27621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BA0C9-A9A4-44A8-B11F-0571C45C85F1}" type="datetime1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802D9C-52A7-476E-90FE-8C457D64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E56BC7-851B-4D0F-AEBA-6884BA97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D589B-7D4F-442B-9860-A77826EC17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29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6F09F-30D3-4DCA-BF0E-2FACF7680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2F0BC4-6078-40E8-9922-1056AEC51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92438-3842-4C08-B496-FBB361AA2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73CD3-61E1-448F-84C4-D64E8AEE0254}" type="datetime1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830EB7-9B84-46EE-8477-13C5B3883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4CE61-CEC4-4CE1-B041-2B225A28B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01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3C4363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ABD589B-7D4F-442B-9860-A77826EC17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447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3.sv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2CBEAE-876A-4EBD-83F1-DB37DE729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8894" y="188676"/>
            <a:ext cx="1608872" cy="613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30C397-41AC-49E9-B4D8-7BD288843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596" y="153511"/>
            <a:ext cx="3452057" cy="816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42375A-9392-47D2-9B27-4DD7A3885A68}"/>
              </a:ext>
            </a:extLst>
          </p:cNvPr>
          <p:cNvSpPr txBox="1"/>
          <p:nvPr/>
        </p:nvSpPr>
        <p:spPr>
          <a:xfrm>
            <a:off x="424441" y="2745191"/>
            <a:ext cx="11343118" cy="136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38"/>
              </a:spcAft>
            </a:pPr>
            <a:r>
              <a:rPr lang="en-US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ПРОГРАММ</a:t>
            </a: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А</a:t>
            </a:r>
            <a:r>
              <a:rPr lang="en-US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ДОЛГОСРОЧНЫХ СБЕРЕЖЕНИЙ</a:t>
            </a: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 (ПДС)</a:t>
            </a:r>
            <a:endParaRPr lang="ru-RU" sz="4000" dirty="0">
              <a:solidFill>
                <a:srgbClr val="0EB6B6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AC99A-453C-4462-81E1-564A22DA4227}"/>
              </a:ext>
            </a:extLst>
          </p:cNvPr>
          <p:cNvSpPr txBox="1"/>
          <p:nvPr/>
        </p:nvSpPr>
        <p:spPr>
          <a:xfrm>
            <a:off x="3319439" y="6169979"/>
            <a:ext cx="555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F173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Новые возможности для инвестиций в свое будущее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E27740-3F1B-4AEF-9FDF-75CD1998E8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2917" r="49044"/>
          <a:stretch/>
        </p:blipFill>
        <p:spPr>
          <a:xfrm>
            <a:off x="5980670" y="188676"/>
            <a:ext cx="2204460" cy="7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3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78678B99-B114-4885-B085-33780FD2B283}"/>
              </a:ext>
            </a:extLst>
          </p:cNvPr>
          <p:cNvSpPr/>
          <p:nvPr/>
        </p:nvSpPr>
        <p:spPr>
          <a:xfrm>
            <a:off x="6031630" y="1651919"/>
            <a:ext cx="5879443" cy="4552076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F5C9F1F-6DE9-485F-BCE9-134D09228C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669"/>
          <a:stretch/>
        </p:blipFill>
        <p:spPr>
          <a:xfrm>
            <a:off x="5899245" y="1751725"/>
            <a:ext cx="5640130" cy="45595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76ECD6-E073-4517-A8D0-C7DD2E4F2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650"/>
          <a:stretch/>
        </p:blipFill>
        <p:spPr>
          <a:xfrm>
            <a:off x="133126" y="1663324"/>
            <a:ext cx="5460624" cy="460305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221ECBD-4A87-4140-B870-9B05E264BC42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Защита накоплений граждан в ПДС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166D6E86-828C-415F-A2D5-AAEE60D15B65}"/>
              </a:ext>
            </a:extLst>
          </p:cNvPr>
          <p:cNvSpPr txBox="1">
            <a:spLocks/>
          </p:cNvSpPr>
          <p:nvPr/>
        </p:nvSpPr>
        <p:spPr>
          <a:xfrm>
            <a:off x="280925" y="6400647"/>
            <a:ext cx="5460623" cy="328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1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1200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Данные исследований Минфина России совместно с ВЦИОМ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044132C-2794-4349-B690-08263372C7EB}"/>
              </a:ext>
            </a:extLst>
          </p:cNvPr>
          <p:cNvGrpSpPr/>
          <p:nvPr/>
        </p:nvGrpSpPr>
        <p:grpSpPr>
          <a:xfrm>
            <a:off x="10408825" y="1738791"/>
            <a:ext cx="1262935" cy="1332787"/>
            <a:chOff x="9927978" y="1728199"/>
            <a:chExt cx="1262935" cy="133278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28FDF3E0-CC6E-42D7-8671-763E7826AAD6}"/>
                </a:ext>
              </a:extLst>
            </p:cNvPr>
            <p:cNvSpPr/>
            <p:nvPr/>
          </p:nvSpPr>
          <p:spPr>
            <a:xfrm>
              <a:off x="9927978" y="1752397"/>
              <a:ext cx="1257257" cy="557551"/>
            </a:xfrm>
            <a:prstGeom prst="roundRect">
              <a:avLst>
                <a:gd name="adj" fmla="val 22455"/>
              </a:avLst>
            </a:prstGeom>
            <a:solidFill>
              <a:srgbClr val="0EB6B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ъект 6">
              <a:extLst>
                <a:ext uri="{FF2B5EF4-FFF2-40B4-BE49-F238E27FC236}">
                  <a16:creationId xmlns:a16="http://schemas.microsoft.com/office/drawing/2014/main" id="{95AC6EA1-C8C3-4F65-9CF5-0A641BD7BF9F}"/>
                </a:ext>
              </a:extLst>
            </p:cNvPr>
            <p:cNvSpPr txBox="1">
              <a:spLocks/>
            </p:cNvSpPr>
            <p:nvPr/>
          </p:nvSpPr>
          <p:spPr>
            <a:xfrm>
              <a:off x="10463853" y="172819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8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54%</a:t>
              </a:r>
            </a:p>
          </p:txBody>
        </p:sp>
        <p:sp>
          <p:nvSpPr>
            <p:cNvPr id="21" name="Google Shape;694;p33">
              <a:extLst>
                <a:ext uri="{FF2B5EF4-FFF2-40B4-BE49-F238E27FC236}">
                  <a16:creationId xmlns:a16="http://schemas.microsoft.com/office/drawing/2014/main" id="{B5ADFC84-7942-4E24-83E7-4CA4ADA45D41}"/>
                </a:ext>
              </a:extLst>
            </p:cNvPr>
            <p:cNvSpPr/>
            <p:nvPr/>
          </p:nvSpPr>
          <p:spPr>
            <a:xfrm>
              <a:off x="10038194" y="1813807"/>
              <a:ext cx="416451" cy="396928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Объект 6">
              <a:extLst>
                <a:ext uri="{FF2B5EF4-FFF2-40B4-BE49-F238E27FC236}">
                  <a16:creationId xmlns:a16="http://schemas.microsoft.com/office/drawing/2014/main" id="{5BFDB990-59B7-436D-BE25-AB2930E202E6}"/>
                </a:ext>
              </a:extLst>
            </p:cNvPr>
            <p:cNvSpPr txBox="1">
              <a:spLocks/>
            </p:cNvSpPr>
            <p:nvPr/>
          </p:nvSpPr>
          <p:spPr>
            <a:xfrm>
              <a:off x="10271977" y="216454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52%</a:t>
              </a:r>
            </a:p>
          </p:txBody>
        </p:sp>
        <p:sp>
          <p:nvSpPr>
            <p:cNvPr id="23" name="Объект 6">
              <a:extLst>
                <a:ext uri="{FF2B5EF4-FFF2-40B4-BE49-F238E27FC236}">
                  <a16:creationId xmlns:a16="http://schemas.microsoft.com/office/drawing/2014/main" id="{134E7EBF-2383-4D8B-9D14-C764946614FA}"/>
                </a:ext>
              </a:extLst>
            </p:cNvPr>
            <p:cNvSpPr txBox="1">
              <a:spLocks/>
            </p:cNvSpPr>
            <p:nvPr/>
          </p:nvSpPr>
          <p:spPr>
            <a:xfrm>
              <a:off x="10277655" y="2371319"/>
              <a:ext cx="727060" cy="68966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algn="ctr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ru-RU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47%</a:t>
              </a:r>
            </a:p>
          </p:txBody>
        </p:sp>
      </p:grpSp>
      <p:sp>
        <p:nvSpPr>
          <p:cNvPr id="5" name="Скругленная прямоугольная выноска 4">
            <a:extLst>
              <a:ext uri="{FF2B5EF4-FFF2-40B4-BE49-F238E27FC236}">
                <a16:creationId xmlns:a16="http://schemas.microsoft.com/office/drawing/2014/main" id="{D5957909-6E5B-E045-90BB-926B7884F452}"/>
              </a:ext>
            </a:extLst>
          </p:cNvPr>
          <p:cNvSpPr/>
          <p:nvPr/>
        </p:nvSpPr>
        <p:spPr>
          <a:xfrm>
            <a:off x="9962147" y="3534321"/>
            <a:ext cx="1881050" cy="1399733"/>
          </a:xfrm>
          <a:prstGeom prst="wedgeRoundRectCallout">
            <a:avLst>
              <a:gd name="adj1" fmla="val 35156"/>
              <a:gd name="adj2" fmla="val -139834"/>
              <a:gd name="adj3" fmla="val 16667"/>
            </a:avLst>
          </a:prstGeom>
          <a:solidFill>
            <a:schemeClr val="bg1"/>
          </a:solidFill>
          <a:ln>
            <a:solidFill>
              <a:srgbClr val="0E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0"/>
              </a:lnSpc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НПФ сохраняет накопления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от инфляции </a:t>
            </a:r>
            <a:b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длительном периоде времени</a:t>
            </a:r>
          </a:p>
        </p:txBody>
      </p:sp>
      <p:sp>
        <p:nvSpPr>
          <p:cNvPr id="25" name="Треугольник 24">
            <a:extLst>
              <a:ext uri="{FF2B5EF4-FFF2-40B4-BE49-F238E27FC236}">
                <a16:creationId xmlns:a16="http://schemas.microsoft.com/office/drawing/2014/main" id="{6C6A1C46-9387-C348-BA81-2FF3284AF8BD}"/>
              </a:ext>
            </a:extLst>
          </p:cNvPr>
          <p:cNvSpPr/>
          <p:nvPr/>
        </p:nvSpPr>
        <p:spPr>
          <a:xfrm rot="5400000">
            <a:off x="3462677" y="3826755"/>
            <a:ext cx="4514650" cy="234090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6">
            <a:extLst>
              <a:ext uri="{FF2B5EF4-FFF2-40B4-BE49-F238E27FC236}">
                <a16:creationId xmlns:a16="http://schemas.microsoft.com/office/drawing/2014/main" id="{BB83BFCF-9DCE-449F-9EDF-A573EBE0C7BF}"/>
              </a:ext>
            </a:extLst>
          </p:cNvPr>
          <p:cNvSpPr txBox="1">
            <a:spLocks/>
          </p:cNvSpPr>
          <p:nvPr/>
        </p:nvSpPr>
        <p:spPr>
          <a:xfrm>
            <a:off x="414068" y="940031"/>
            <a:ext cx="5188889" cy="6366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или сохранность сбережений?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(результаты социологического опроса)</a:t>
            </a:r>
          </a:p>
        </p:txBody>
      </p:sp>
      <p:sp>
        <p:nvSpPr>
          <p:cNvPr id="26" name="Объект 6">
            <a:extLst>
              <a:ext uri="{FF2B5EF4-FFF2-40B4-BE49-F238E27FC236}">
                <a16:creationId xmlns:a16="http://schemas.microsoft.com/office/drawing/2014/main" id="{0529B4FB-832F-45B4-9D29-E0D7A951421E}"/>
              </a:ext>
            </a:extLst>
          </p:cNvPr>
          <p:cNvSpPr txBox="1">
            <a:spLocks/>
          </p:cNvSpPr>
          <p:nvPr/>
        </p:nvSpPr>
        <p:spPr>
          <a:xfrm>
            <a:off x="5974325" y="905476"/>
            <a:ext cx="5994052" cy="636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Накопленная</a:t>
            </a:r>
            <a:r>
              <a:rPr lang="ru-RU" sz="1800" b="1" dirty="0">
                <a:solidFill>
                  <a:srgbClr val="299288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НПФ 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 сравнении</a:t>
            </a:r>
            <a:r>
              <a:rPr lang="ru-RU" sz="1800" b="1" dirty="0">
                <a:solidFill>
                  <a:srgbClr val="299288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sz="18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 инфляцией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5EFBB8D-472D-4B85-BC94-90B743B35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98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2C3A864-91C1-418E-927A-073F0FF010FF}"/>
              </a:ext>
            </a:extLst>
          </p:cNvPr>
          <p:cNvSpPr txBox="1">
            <a:spLocks/>
          </p:cNvSpPr>
          <p:nvPr/>
        </p:nvSpPr>
        <p:spPr>
          <a:xfrm>
            <a:off x="364417" y="-128107"/>
            <a:ext cx="115142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Как перевести средства накопительной пенсии по ОПС в ПДС 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6D7DBBC-5D30-418E-90D6-236DAF68F464}"/>
              </a:ext>
            </a:extLst>
          </p:cNvPr>
          <p:cNvSpPr/>
          <p:nvPr/>
        </p:nvSpPr>
        <p:spPr>
          <a:xfrm>
            <a:off x="424441" y="1329807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BD6862-FA23-CF4C-B96D-9B7C9F7F0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t="171" r="25754" b="-171"/>
          <a:stretch/>
        </p:blipFill>
        <p:spPr bwMode="auto">
          <a:xfrm>
            <a:off x="3033537" y="5167034"/>
            <a:ext cx="500677" cy="47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бъект 2">
            <a:extLst>
              <a:ext uri="{FF2B5EF4-FFF2-40B4-BE49-F238E27FC236}">
                <a16:creationId xmlns:a16="http://schemas.microsoft.com/office/drawing/2014/main" id="{A91BB877-A836-4FEF-A089-0590C06B2253}"/>
              </a:ext>
            </a:extLst>
          </p:cNvPr>
          <p:cNvSpPr txBox="1">
            <a:spLocks/>
          </p:cNvSpPr>
          <p:nvPr/>
        </p:nvSpPr>
        <p:spPr>
          <a:xfrm>
            <a:off x="525040" y="3009246"/>
            <a:ext cx="3142419" cy="27610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900"/>
              </a:lnSpc>
              <a:buClr>
                <a:srgbClr val="0EB6B6"/>
              </a:buClr>
              <a:buFont typeface="Wingdings" pitchFamily="2" charset="2"/>
              <a:buChar char="§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Узнать в каком НПФ сейчас находятся пенсионные накопления по ОПС</a:t>
            </a:r>
          </a:p>
          <a:p>
            <a:pPr>
              <a:lnSpc>
                <a:spcPts val="1900"/>
              </a:lnSpc>
              <a:buClr>
                <a:srgbClr val="0EB6B6"/>
              </a:buClr>
              <a:buFont typeface="Wingdings" pitchFamily="2" charset="2"/>
              <a:buChar char="§"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Принять решение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 переводе пенсионных накоплений по ОПС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Программу долгосрочных сбережений</a:t>
            </a:r>
          </a:p>
        </p:txBody>
      </p:sp>
      <p:grpSp>
        <p:nvGrpSpPr>
          <p:cNvPr id="26" name="Google Shape;693;p33">
            <a:extLst>
              <a:ext uri="{FF2B5EF4-FFF2-40B4-BE49-F238E27FC236}">
                <a16:creationId xmlns:a16="http://schemas.microsoft.com/office/drawing/2014/main" id="{E2B6802F-F429-45C9-B0F6-1C86C262A083}"/>
              </a:ext>
            </a:extLst>
          </p:cNvPr>
          <p:cNvGrpSpPr/>
          <p:nvPr/>
        </p:nvGrpSpPr>
        <p:grpSpPr>
          <a:xfrm>
            <a:off x="1560167" y="1661871"/>
            <a:ext cx="1033926" cy="985454"/>
            <a:chOff x="6870193" y="2295620"/>
            <a:chExt cx="360356" cy="343462"/>
          </a:xfrm>
          <a:solidFill>
            <a:srgbClr val="0EB6B6"/>
          </a:solidFill>
        </p:grpSpPr>
        <p:sp>
          <p:nvSpPr>
            <p:cNvPr id="27" name="Google Shape;694;p33">
              <a:extLst>
                <a:ext uri="{FF2B5EF4-FFF2-40B4-BE49-F238E27FC236}">
                  <a16:creationId xmlns:a16="http://schemas.microsoft.com/office/drawing/2014/main" id="{681132AE-27C0-4C12-BE53-11179BD259E4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5;p33">
              <a:extLst>
                <a:ext uri="{FF2B5EF4-FFF2-40B4-BE49-F238E27FC236}">
                  <a16:creationId xmlns:a16="http://schemas.microsoft.com/office/drawing/2014/main" id="{84D92542-CC3A-4449-B293-FB831EC347B3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EDF073A-4040-469E-838C-428DED67AFFE}"/>
              </a:ext>
            </a:extLst>
          </p:cNvPr>
          <p:cNvSpPr/>
          <p:nvPr/>
        </p:nvSpPr>
        <p:spPr>
          <a:xfrm>
            <a:off x="4291598" y="1329805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12C18704-DC64-4203-BE30-036E7555DEC5}"/>
              </a:ext>
            </a:extLst>
          </p:cNvPr>
          <p:cNvSpPr txBox="1">
            <a:spLocks/>
          </p:cNvSpPr>
          <p:nvPr/>
        </p:nvSpPr>
        <p:spPr>
          <a:xfrm>
            <a:off x="4379357" y="3009246"/>
            <a:ext cx="3098990" cy="1190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Заключить договор ПДС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НПФ, в котором находятся пенсионные накопления по ОПС</a:t>
            </a:r>
          </a:p>
        </p:txBody>
      </p:sp>
      <p:grpSp>
        <p:nvGrpSpPr>
          <p:cNvPr id="32" name="Google Shape;2911;p36">
            <a:extLst>
              <a:ext uri="{FF2B5EF4-FFF2-40B4-BE49-F238E27FC236}">
                <a16:creationId xmlns:a16="http://schemas.microsoft.com/office/drawing/2014/main" id="{6E4CE0BA-9F92-4BEC-BEC9-6526774AB554}"/>
              </a:ext>
            </a:extLst>
          </p:cNvPr>
          <p:cNvGrpSpPr/>
          <p:nvPr/>
        </p:nvGrpSpPr>
        <p:grpSpPr>
          <a:xfrm>
            <a:off x="5472616" y="1679757"/>
            <a:ext cx="943342" cy="1018213"/>
            <a:chOff x="2662884" y="1513044"/>
            <a:chExt cx="322914" cy="348543"/>
          </a:xfrm>
          <a:solidFill>
            <a:srgbClr val="0EB6B6"/>
          </a:solidFill>
        </p:grpSpPr>
        <p:sp>
          <p:nvSpPr>
            <p:cNvPr id="33" name="Google Shape;2912;p36">
              <a:extLst>
                <a:ext uri="{FF2B5EF4-FFF2-40B4-BE49-F238E27FC236}">
                  <a16:creationId xmlns:a16="http://schemas.microsoft.com/office/drawing/2014/main" id="{D5E10F62-3786-405D-A903-5DB52E0D6A5D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913;p36">
              <a:extLst>
                <a:ext uri="{FF2B5EF4-FFF2-40B4-BE49-F238E27FC236}">
                  <a16:creationId xmlns:a16="http://schemas.microsoft.com/office/drawing/2014/main" id="{44B2CAD0-311F-41BE-9BF9-8286371F8973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914;p36">
              <a:extLst>
                <a:ext uri="{FF2B5EF4-FFF2-40B4-BE49-F238E27FC236}">
                  <a16:creationId xmlns:a16="http://schemas.microsoft.com/office/drawing/2014/main" id="{6D15F2F1-6576-4DBA-99AA-789854C24A92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915;p36">
              <a:extLst>
                <a:ext uri="{FF2B5EF4-FFF2-40B4-BE49-F238E27FC236}">
                  <a16:creationId xmlns:a16="http://schemas.microsoft.com/office/drawing/2014/main" id="{D4B8853E-5461-40E1-B4E5-412B42D04601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916;p36">
              <a:extLst>
                <a:ext uri="{FF2B5EF4-FFF2-40B4-BE49-F238E27FC236}">
                  <a16:creationId xmlns:a16="http://schemas.microsoft.com/office/drawing/2014/main" id="{565A81D1-7D30-4F17-9903-D9DFBF09CC8A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917;p36">
              <a:extLst>
                <a:ext uri="{FF2B5EF4-FFF2-40B4-BE49-F238E27FC236}">
                  <a16:creationId xmlns:a16="http://schemas.microsoft.com/office/drawing/2014/main" id="{898F8E9E-1EF6-4C6E-96C4-245DBD17AF72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918;p36">
              <a:extLst>
                <a:ext uri="{FF2B5EF4-FFF2-40B4-BE49-F238E27FC236}">
                  <a16:creationId xmlns:a16="http://schemas.microsoft.com/office/drawing/2014/main" id="{08EC1DD5-E7CE-48D4-ADD1-139E79725465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920;p36">
              <a:extLst>
                <a:ext uri="{FF2B5EF4-FFF2-40B4-BE49-F238E27FC236}">
                  <a16:creationId xmlns:a16="http://schemas.microsoft.com/office/drawing/2014/main" id="{84248696-0AE4-416B-B3DF-C2A4865EB0D6}"/>
                </a:ext>
              </a:extLst>
            </p:cNvPr>
            <p:cNvSpPr/>
            <p:nvPr/>
          </p:nvSpPr>
          <p:spPr>
            <a:xfrm>
              <a:off x="2881352" y="1540424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921;p36">
              <a:extLst>
                <a:ext uri="{FF2B5EF4-FFF2-40B4-BE49-F238E27FC236}">
                  <a16:creationId xmlns:a16="http://schemas.microsoft.com/office/drawing/2014/main" id="{04386974-F2DC-426F-99E9-7B2DD48D13A1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915C33B-962F-4E14-BEE9-754511A50E28}"/>
              </a:ext>
            </a:extLst>
          </p:cNvPr>
          <p:cNvSpPr/>
          <p:nvPr/>
        </p:nvSpPr>
        <p:spPr>
          <a:xfrm>
            <a:off x="8158755" y="1329805"/>
            <a:ext cx="3305379" cy="4440495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262551F9-7AF5-4B2C-BA9A-2279E7C3E0DC}"/>
              </a:ext>
            </a:extLst>
          </p:cNvPr>
          <p:cNvSpPr txBox="1">
            <a:spLocks/>
          </p:cNvSpPr>
          <p:nvPr/>
        </p:nvSpPr>
        <p:spPr>
          <a:xfrm>
            <a:off x="8248546" y="3009246"/>
            <a:ext cx="3029539" cy="1943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900"/>
              </a:lnSpc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этом же НПФ подать заявление о переводе пенсионных накоплений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 ОПС в ПДС – в личном кабинете на сайте, мобильном приложении НПФ или очно</a:t>
            </a:r>
          </a:p>
        </p:txBody>
      </p:sp>
      <p:grpSp>
        <p:nvGrpSpPr>
          <p:cNvPr id="72" name="Google Shape;2905;p36">
            <a:extLst>
              <a:ext uri="{FF2B5EF4-FFF2-40B4-BE49-F238E27FC236}">
                <a16:creationId xmlns:a16="http://schemas.microsoft.com/office/drawing/2014/main" id="{5A2E69B2-EC0D-42B9-91F3-FE1079BC6984}"/>
              </a:ext>
            </a:extLst>
          </p:cNvPr>
          <p:cNvGrpSpPr/>
          <p:nvPr/>
        </p:nvGrpSpPr>
        <p:grpSpPr>
          <a:xfrm>
            <a:off x="9377355" y="1633784"/>
            <a:ext cx="868179" cy="1041624"/>
            <a:chOff x="3127598" y="1513234"/>
            <a:chExt cx="289714" cy="347593"/>
          </a:xfrm>
          <a:solidFill>
            <a:srgbClr val="0EB6B6"/>
          </a:solidFill>
        </p:grpSpPr>
        <p:sp>
          <p:nvSpPr>
            <p:cNvPr id="73" name="Google Shape;2906;p36">
              <a:extLst>
                <a:ext uri="{FF2B5EF4-FFF2-40B4-BE49-F238E27FC236}">
                  <a16:creationId xmlns:a16="http://schemas.microsoft.com/office/drawing/2014/main" id="{357C9070-F538-4C66-B6E2-B8AB4CB23184}"/>
                </a:ext>
              </a:extLst>
            </p:cNvPr>
            <p:cNvSpPr/>
            <p:nvPr/>
          </p:nvSpPr>
          <p:spPr>
            <a:xfrm>
              <a:off x="3127598" y="1513234"/>
              <a:ext cx="289714" cy="347593"/>
            </a:xfrm>
            <a:custGeom>
              <a:avLst/>
              <a:gdLst/>
              <a:ahLst/>
              <a:cxnLst/>
              <a:rect l="l" t="t" r="r" b="b"/>
              <a:pathLst>
                <a:path w="9145" h="10972" extrusionOk="0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2907;p36">
              <a:extLst>
                <a:ext uri="{FF2B5EF4-FFF2-40B4-BE49-F238E27FC236}">
                  <a16:creationId xmlns:a16="http://schemas.microsoft.com/office/drawing/2014/main" id="{017AC8E0-FEEF-4152-BE76-9E58DA8DBC1D}"/>
                </a:ext>
              </a:extLst>
            </p:cNvPr>
            <p:cNvSpPr/>
            <p:nvPr/>
          </p:nvSpPr>
          <p:spPr>
            <a:xfrm>
              <a:off x="3254698" y="1788375"/>
              <a:ext cx="121493" cy="10233"/>
            </a:xfrm>
            <a:custGeom>
              <a:avLst/>
              <a:gdLst/>
              <a:ahLst/>
              <a:cxnLst/>
              <a:rect l="l" t="t" r="r" b="b"/>
              <a:pathLst>
                <a:path w="3835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908;p36">
              <a:extLst>
                <a:ext uri="{FF2B5EF4-FFF2-40B4-BE49-F238E27FC236}">
                  <a16:creationId xmlns:a16="http://schemas.microsoft.com/office/drawing/2014/main" id="{D9EA6F6E-6BE3-4F96-8E70-F55A010271AD}"/>
                </a:ext>
              </a:extLst>
            </p:cNvPr>
            <p:cNvSpPr/>
            <p:nvPr/>
          </p:nvSpPr>
          <p:spPr>
            <a:xfrm>
              <a:off x="3185668" y="1638275"/>
              <a:ext cx="172783" cy="29051"/>
            </a:xfrm>
            <a:custGeom>
              <a:avLst/>
              <a:gdLst/>
              <a:ahLst/>
              <a:cxnLst/>
              <a:rect l="l" t="t" r="r" b="b"/>
              <a:pathLst>
                <a:path w="5454" h="917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909;p36">
              <a:extLst>
                <a:ext uri="{FF2B5EF4-FFF2-40B4-BE49-F238E27FC236}">
                  <a16:creationId xmlns:a16="http://schemas.microsoft.com/office/drawing/2014/main" id="{808D85E5-3C02-4489-8C91-D52CF00F12AC}"/>
                </a:ext>
              </a:extLst>
            </p:cNvPr>
            <p:cNvSpPr/>
            <p:nvPr/>
          </p:nvSpPr>
          <p:spPr>
            <a:xfrm>
              <a:off x="3186428" y="1681645"/>
              <a:ext cx="172022" cy="10581"/>
            </a:xfrm>
            <a:custGeom>
              <a:avLst/>
              <a:gdLst/>
              <a:ahLst/>
              <a:cxnLst/>
              <a:rect l="l" t="t" r="r" b="b"/>
              <a:pathLst>
                <a:path w="5430" h="334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910;p36">
              <a:extLst>
                <a:ext uri="{FF2B5EF4-FFF2-40B4-BE49-F238E27FC236}">
                  <a16:creationId xmlns:a16="http://schemas.microsoft.com/office/drawing/2014/main" id="{CB662A5C-545E-45A8-A372-96FF8EE8E40E}"/>
                </a:ext>
              </a:extLst>
            </p:cNvPr>
            <p:cNvSpPr/>
            <p:nvPr/>
          </p:nvSpPr>
          <p:spPr>
            <a:xfrm>
              <a:off x="3186428" y="1707306"/>
              <a:ext cx="172022" cy="10201"/>
            </a:xfrm>
            <a:custGeom>
              <a:avLst/>
              <a:gdLst/>
              <a:ahLst/>
              <a:cxnLst/>
              <a:rect l="l" t="t" r="r" b="b"/>
              <a:pathLst>
                <a:path w="5430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41F29C-34B5-423B-8869-C18FB3172A6A}"/>
              </a:ext>
            </a:extLst>
          </p:cNvPr>
          <p:cNvGrpSpPr/>
          <p:nvPr/>
        </p:nvGrpSpPr>
        <p:grpSpPr>
          <a:xfrm>
            <a:off x="7534275" y="1421679"/>
            <a:ext cx="687183" cy="797132"/>
            <a:chOff x="2900612" y="1421681"/>
            <a:chExt cx="687183" cy="797132"/>
          </a:xfrm>
        </p:grpSpPr>
        <p:sp>
          <p:nvSpPr>
            <p:cNvPr id="71" name="Шестиугольник 70">
              <a:extLst>
                <a:ext uri="{FF2B5EF4-FFF2-40B4-BE49-F238E27FC236}">
                  <a16:creationId xmlns:a16="http://schemas.microsoft.com/office/drawing/2014/main" id="{3CA7817B-F2D1-4E65-946F-10F62C91FEE6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D256C673-B403-4B52-ABF6-E0B9B8439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09E91A04-9CE6-4C18-BA96-9A5957054287}"/>
              </a:ext>
            </a:extLst>
          </p:cNvPr>
          <p:cNvGrpSpPr/>
          <p:nvPr/>
        </p:nvGrpSpPr>
        <p:grpSpPr>
          <a:xfrm>
            <a:off x="3662438" y="1421679"/>
            <a:ext cx="687183" cy="797132"/>
            <a:chOff x="2900612" y="1421681"/>
            <a:chExt cx="687183" cy="797132"/>
          </a:xfrm>
        </p:grpSpPr>
        <p:sp>
          <p:nvSpPr>
            <p:cNvPr id="79" name="Шестиугольник 78">
              <a:extLst>
                <a:ext uri="{FF2B5EF4-FFF2-40B4-BE49-F238E27FC236}">
                  <a16:creationId xmlns:a16="http://schemas.microsoft.com/office/drawing/2014/main" id="{724A111E-C1A1-440F-8249-C276CB0061D3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59163A82-47C6-4BE6-A3DF-5242AD786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sp>
        <p:nvSpPr>
          <p:cNvPr id="43" name="Заголовок 1">
            <a:extLst>
              <a:ext uri="{FF2B5EF4-FFF2-40B4-BE49-F238E27FC236}">
                <a16:creationId xmlns:a16="http://schemas.microsoft.com/office/drawing/2014/main" id="{8A7901CE-4F62-4DE4-A327-3132CAA48DF5}"/>
              </a:ext>
            </a:extLst>
          </p:cNvPr>
          <p:cNvSpPr txBox="1">
            <a:spLocks/>
          </p:cNvSpPr>
          <p:nvPr/>
        </p:nvSpPr>
        <p:spPr>
          <a:xfrm>
            <a:off x="1687294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01</a:t>
            </a:r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58D986A9-9481-463A-A2FF-6FDE13A25098}"/>
              </a:ext>
            </a:extLst>
          </p:cNvPr>
          <p:cNvSpPr txBox="1">
            <a:spLocks/>
          </p:cNvSpPr>
          <p:nvPr/>
        </p:nvSpPr>
        <p:spPr>
          <a:xfrm>
            <a:off x="5554451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02</a:t>
            </a:r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733F3D1C-5ACC-4895-BFB4-57CDF31982B2}"/>
              </a:ext>
            </a:extLst>
          </p:cNvPr>
          <p:cNvSpPr txBox="1">
            <a:spLocks/>
          </p:cNvSpPr>
          <p:nvPr/>
        </p:nvSpPr>
        <p:spPr>
          <a:xfrm>
            <a:off x="9421608" y="570906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03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CD5B0101-11BC-4F66-A5E7-16F76F5F7BB1}"/>
              </a:ext>
            </a:extLst>
          </p:cNvPr>
          <p:cNvSpPr/>
          <p:nvPr/>
        </p:nvSpPr>
        <p:spPr>
          <a:xfrm>
            <a:off x="595499" y="3087193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67427A62-CF1E-4BD8-A18F-048A57533229}"/>
              </a:ext>
            </a:extLst>
          </p:cNvPr>
          <p:cNvSpPr/>
          <p:nvPr/>
        </p:nvSpPr>
        <p:spPr>
          <a:xfrm>
            <a:off x="595499" y="4169205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09044F9-0C5D-4019-8417-969E3D02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077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3A90827-14EE-D845-B338-C4CFA62E97EC}"/>
              </a:ext>
            </a:extLst>
          </p:cNvPr>
          <p:cNvSpPr txBox="1"/>
          <p:nvPr/>
        </p:nvSpPr>
        <p:spPr>
          <a:xfrm>
            <a:off x="601774" y="2745132"/>
            <a:ext cx="4506167" cy="354521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lIns="432000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16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- страховая пенсия (СФР)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F25E609-A0FD-AC44-BB37-980C676F73C2}"/>
              </a:ext>
            </a:extLst>
          </p:cNvPr>
          <p:cNvSpPr txBox="1"/>
          <p:nvPr/>
        </p:nvSpPr>
        <p:spPr>
          <a:xfrm>
            <a:off x="5963005" y="2730683"/>
            <a:ext cx="4884405" cy="579646"/>
          </a:xfrm>
          <a:prstGeom prst="rect">
            <a:avLst/>
          </a:prstGeom>
          <a:noFill/>
          <a:ln w="15875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22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направлялись на формирование страховой пенсии (СФР)</a:t>
            </a: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6D31B0D0-79ED-E646-A4D0-9543C818A732}"/>
              </a:ext>
            </a:extLst>
          </p:cNvPr>
          <p:cNvGrpSpPr/>
          <p:nvPr/>
        </p:nvGrpSpPr>
        <p:grpSpPr>
          <a:xfrm>
            <a:off x="588376" y="2379030"/>
            <a:ext cx="9669375" cy="254956"/>
            <a:chOff x="666899" y="3755942"/>
            <a:chExt cx="9107970" cy="254956"/>
          </a:xfrm>
        </p:grpSpPr>
        <p:sp>
          <p:nvSpPr>
            <p:cNvPr id="60" name="Прямоугольник: скругленные углы 20">
              <a:extLst>
                <a:ext uri="{FF2B5EF4-FFF2-40B4-BE49-F238E27FC236}">
                  <a16:creationId xmlns:a16="http://schemas.microsoft.com/office/drawing/2014/main" id="{65103CBC-9EB3-6645-A774-2815FBE1BD15}"/>
                </a:ext>
              </a:extLst>
            </p:cNvPr>
            <p:cNvSpPr/>
            <p:nvPr/>
          </p:nvSpPr>
          <p:spPr>
            <a:xfrm>
              <a:off x="797089" y="3860561"/>
              <a:ext cx="8875231" cy="45719"/>
            </a:xfrm>
            <a:prstGeom prst="roundRect">
              <a:avLst>
                <a:gd name="adj" fmla="val 26462"/>
              </a:avLst>
            </a:prstGeom>
            <a:gradFill flip="none" rotWithShape="1">
              <a:gsLst>
                <a:gs pos="0">
                  <a:srgbClr val="027E73"/>
                </a:gs>
                <a:gs pos="53000">
                  <a:srgbClr val="0EB6B6"/>
                </a:gs>
                <a:gs pos="100000">
                  <a:srgbClr val="85A8A6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-52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Шестиугольник 60">
              <a:extLst>
                <a:ext uri="{FF2B5EF4-FFF2-40B4-BE49-F238E27FC236}">
                  <a16:creationId xmlns:a16="http://schemas.microsoft.com/office/drawing/2014/main" id="{904D168F-5CC1-254F-A949-056AAB65CB04}"/>
                </a:ext>
              </a:extLst>
            </p:cNvPr>
            <p:cNvSpPr/>
            <p:nvPr/>
          </p:nvSpPr>
          <p:spPr>
            <a:xfrm rot="5400000">
              <a:off x="649316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85A8A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75098ED4-E00B-AE43-A0A2-26614486690D}"/>
                </a:ext>
              </a:extLst>
            </p:cNvPr>
            <p:cNvSpPr/>
            <p:nvPr/>
          </p:nvSpPr>
          <p:spPr>
            <a:xfrm rot="5400000">
              <a:off x="5096303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Шестиугольник 62">
              <a:extLst>
                <a:ext uri="{FF2B5EF4-FFF2-40B4-BE49-F238E27FC236}">
                  <a16:creationId xmlns:a16="http://schemas.microsoft.com/office/drawing/2014/main" id="{86E91888-2C00-7646-8A2F-1CC27900EB17}"/>
                </a:ext>
              </a:extLst>
            </p:cNvPr>
            <p:cNvSpPr/>
            <p:nvPr/>
          </p:nvSpPr>
          <p:spPr>
            <a:xfrm rot="5400000">
              <a:off x="9537496" y="3773525"/>
              <a:ext cx="254956" cy="219790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27E7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E31C1211-F0B8-8D47-B013-043C8BE60725}"/>
              </a:ext>
            </a:extLst>
          </p:cNvPr>
          <p:cNvSpPr/>
          <p:nvPr/>
        </p:nvSpPr>
        <p:spPr>
          <a:xfrm>
            <a:off x="283236" y="1929270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85A8A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2002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85A8A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8FEEC1F-C1ED-E843-A70D-5F4763CF390D}"/>
              </a:ext>
            </a:extLst>
          </p:cNvPr>
          <p:cNvSpPr/>
          <p:nvPr/>
        </p:nvSpPr>
        <p:spPr>
          <a:xfrm>
            <a:off x="4971915" y="1971597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2014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4727D471-20EB-834A-A95C-EA2E05E0C14E}"/>
              </a:ext>
            </a:extLst>
          </p:cNvPr>
          <p:cNvSpPr/>
          <p:nvPr/>
        </p:nvSpPr>
        <p:spPr>
          <a:xfrm>
            <a:off x="9705526" y="1968099"/>
            <a:ext cx="886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27E7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2024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27E7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0E6CBE0-3DD1-DF42-86AE-F537158BFE55}"/>
              </a:ext>
            </a:extLst>
          </p:cNvPr>
          <p:cNvCxnSpPr>
            <a:cxnSpLocks/>
          </p:cNvCxnSpPr>
          <p:nvPr/>
        </p:nvCxnSpPr>
        <p:spPr>
          <a:xfrm>
            <a:off x="5427314" y="2628238"/>
            <a:ext cx="0" cy="1553360"/>
          </a:xfrm>
          <a:prstGeom prst="line">
            <a:avLst/>
          </a:prstGeom>
          <a:ln w="19050">
            <a:solidFill>
              <a:srgbClr val="0EB6B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F660AA56-F45F-7848-8AF4-14DB7B05D72A}"/>
              </a:ext>
            </a:extLst>
          </p:cNvPr>
          <p:cNvSpPr/>
          <p:nvPr/>
        </p:nvSpPr>
        <p:spPr>
          <a:xfrm>
            <a:off x="974413" y="4461521"/>
            <a:ext cx="10771177" cy="2089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Формировалась за счет страховых взносов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27E73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 граждан 1967 – 1997 годов рождения 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в период с 2002 по 2013 гг.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С 2014 года – мораторий на новые взносы, увеличение происходит только за счет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инвестдохода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, взносов по государственной программе софинансирования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Накопления по ОПС гражданина могут находиться в Социальном фонде России или НПФ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Узнать размер накоплений и где они находятся можно на </a:t>
            </a:r>
            <a:r>
              <a:rPr kumimoji="0" lang="ru-RU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госуслугах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958B802-B6AA-0344-89D7-C2892BF8BBA4}"/>
              </a:ext>
            </a:extLst>
          </p:cNvPr>
          <p:cNvSpPr/>
          <p:nvPr/>
        </p:nvSpPr>
        <p:spPr>
          <a:xfrm>
            <a:off x="800492" y="3379009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F1D943B6-6038-4D42-AC33-4657D5314F9D}"/>
              </a:ext>
            </a:extLst>
          </p:cNvPr>
          <p:cNvSpPr/>
          <p:nvPr/>
        </p:nvSpPr>
        <p:spPr>
          <a:xfrm>
            <a:off x="800492" y="2807461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" name="Заголовок 1">
            <a:extLst>
              <a:ext uri="{FF2B5EF4-FFF2-40B4-BE49-F238E27FC236}">
                <a16:creationId xmlns:a16="http://schemas.microsoft.com/office/drawing/2014/main" id="{45957C8D-D6C7-F741-B7BD-2A2B0E14A01F}"/>
              </a:ext>
            </a:extLst>
          </p:cNvPr>
          <p:cNvSpPr txBox="1">
            <a:spLocks/>
          </p:cNvSpPr>
          <p:nvPr/>
        </p:nvSpPr>
        <p:spPr>
          <a:xfrm>
            <a:off x="364417" y="41995"/>
            <a:ext cx="101294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9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Golos Text" panose="020B0503020202020204" pitchFamily="34" charset="-52"/>
                <a:ea typeface="+mj-ea"/>
                <a:cs typeface="Golos Text" panose="020B0503020202020204" pitchFamily="34" charset="-52"/>
              </a:rPr>
              <a:t>Пенсионные накопления по ОПС – как формировались и у 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кого есть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Golos Text" panose="020B0503020202020204" pitchFamily="34" charset="-52"/>
                <a:ea typeface="+mj-ea"/>
                <a:cs typeface="Golos Text" panose="020B0503020202020204" pitchFamily="34" charset="-52"/>
              </a:rPr>
              <a:t>?</a:t>
            </a:r>
          </a:p>
        </p:txBody>
      </p:sp>
      <p:cxnSp>
        <p:nvCxnSpPr>
          <p:cNvPr id="6" name="Соединительная линия уступом 5">
            <a:extLst>
              <a:ext uri="{FF2B5EF4-FFF2-40B4-BE49-F238E27FC236}">
                <a16:creationId xmlns:a16="http://schemas.microsoft.com/office/drawing/2014/main" id="{38A9FC3B-665A-0B49-A4D4-6EEC60990A3A}"/>
              </a:ext>
            </a:extLst>
          </p:cNvPr>
          <p:cNvCxnSpPr>
            <a:cxnSpLocks/>
            <a:stCxn id="79" idx="1"/>
            <a:endCxn id="68" idx="1"/>
          </p:cNvCxnSpPr>
          <p:nvPr/>
        </p:nvCxnSpPr>
        <p:spPr>
          <a:xfrm rot="10800000" flipH="1" flipV="1">
            <a:off x="591051" y="3680451"/>
            <a:ext cx="383362" cy="1826037"/>
          </a:xfrm>
          <a:prstGeom prst="bentConnector3">
            <a:avLst>
              <a:gd name="adj1" fmla="val -59630"/>
            </a:avLst>
          </a:prstGeom>
          <a:ln w="15875">
            <a:solidFill>
              <a:srgbClr val="0EB6B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AC93EB-DB2D-3547-9FDF-AE9F8DFBA8E6}"/>
              </a:ext>
            </a:extLst>
          </p:cNvPr>
          <p:cNvSpPr txBox="1"/>
          <p:nvPr/>
        </p:nvSpPr>
        <p:spPr>
          <a:xfrm>
            <a:off x="661933" y="3325428"/>
            <a:ext cx="4847344" cy="823302"/>
          </a:xfrm>
          <a:prstGeom prst="rect">
            <a:avLst/>
          </a:prstGeom>
          <a:noFill/>
        </p:spPr>
        <p:txBody>
          <a:bodyPr wrap="square" lIns="396000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6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%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 от ФОТ – отчисления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в накопительную  часть пенсии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(ОПС) – находятся в НПФ/СФР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477610A4-8870-6F4A-8D02-5B1ACD71FB55}"/>
              </a:ext>
            </a:extLst>
          </p:cNvPr>
          <p:cNvCxnSpPr>
            <a:cxnSpLocks/>
          </p:cNvCxnSpPr>
          <p:nvPr/>
        </p:nvCxnSpPr>
        <p:spPr>
          <a:xfrm>
            <a:off x="956271" y="4490807"/>
            <a:ext cx="0" cy="2053275"/>
          </a:xfrm>
          <a:prstGeom prst="line">
            <a:avLst/>
          </a:prstGeom>
          <a:ln w="19050">
            <a:solidFill>
              <a:srgbClr val="0EB6B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ткрывающая квадратная скобка 78">
            <a:extLst>
              <a:ext uri="{FF2B5EF4-FFF2-40B4-BE49-F238E27FC236}">
                <a16:creationId xmlns:a16="http://schemas.microsoft.com/office/drawing/2014/main" id="{B2CE564F-7C55-1A44-A237-23B6E5A5E8CB}"/>
              </a:ext>
            </a:extLst>
          </p:cNvPr>
          <p:cNvSpPr/>
          <p:nvPr/>
        </p:nvSpPr>
        <p:spPr>
          <a:xfrm>
            <a:off x="591051" y="3298787"/>
            <a:ext cx="83806" cy="763330"/>
          </a:xfrm>
          <a:prstGeom prst="leftBracket">
            <a:avLst/>
          </a:prstGeom>
          <a:ln w="15875">
            <a:solidFill>
              <a:srgbClr val="0EB6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7CF4E31-8464-E644-AFB3-EAB3C9A6B666}"/>
              </a:ext>
            </a:extLst>
          </p:cNvPr>
          <p:cNvSpPr txBox="1"/>
          <p:nvPr/>
        </p:nvSpPr>
        <p:spPr>
          <a:xfrm>
            <a:off x="222641" y="1179734"/>
            <a:ext cx="10412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Обязательный платеж работодателя. 22% направлялись в СФР</a:t>
            </a:r>
          </a:p>
        </p:txBody>
      </p:sp>
      <p:sp>
        <p:nvSpPr>
          <p:cNvPr id="93" name="Треугольник 92">
            <a:extLst>
              <a:ext uri="{FF2B5EF4-FFF2-40B4-BE49-F238E27FC236}">
                <a16:creationId xmlns:a16="http://schemas.microsoft.com/office/drawing/2014/main" id="{1DA475D3-C56E-8749-A093-EC9D36AC2C20}"/>
              </a:ext>
            </a:extLst>
          </p:cNvPr>
          <p:cNvSpPr/>
          <p:nvPr/>
        </p:nvSpPr>
        <p:spPr>
          <a:xfrm rot="10800000">
            <a:off x="493294" y="1637648"/>
            <a:ext cx="9974157" cy="294814"/>
          </a:xfrm>
          <a:prstGeom prst="triangle">
            <a:avLst/>
          </a:prstGeom>
          <a:solidFill>
            <a:srgbClr val="0EB6B6"/>
          </a:solidFill>
          <a:ln>
            <a:solidFill>
              <a:srgbClr val="0E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87E811B-2FBE-2448-BD7E-4F74C736EC20}"/>
              </a:ext>
            </a:extLst>
          </p:cNvPr>
          <p:cNvSpPr txBox="1"/>
          <p:nvPr/>
        </p:nvSpPr>
        <p:spPr>
          <a:xfrm>
            <a:off x="5963005" y="3316848"/>
            <a:ext cx="5696907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Пенсионные накопления по ОПС пополняются только за счет инвестиционного дохода НПФ/СФР</a:t>
            </a: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F034C83E-B4D1-B94D-803F-C98603AC423B}"/>
              </a:ext>
            </a:extLst>
          </p:cNvPr>
          <p:cNvSpPr/>
          <p:nvPr/>
        </p:nvSpPr>
        <p:spPr>
          <a:xfrm>
            <a:off x="5801276" y="2807461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D200D86E-CA25-0646-BA7A-A686FB2E2605}"/>
              </a:ext>
            </a:extLst>
          </p:cNvPr>
          <p:cNvSpPr/>
          <p:nvPr/>
        </p:nvSpPr>
        <p:spPr>
          <a:xfrm>
            <a:off x="5801275" y="3379010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3" name="Треугольник 102">
            <a:extLst>
              <a:ext uri="{FF2B5EF4-FFF2-40B4-BE49-F238E27FC236}">
                <a16:creationId xmlns:a16="http://schemas.microsoft.com/office/drawing/2014/main" id="{51F12BC4-610E-B046-A47B-AB20C943CB5E}"/>
              </a:ext>
            </a:extLst>
          </p:cNvPr>
          <p:cNvSpPr/>
          <p:nvPr/>
        </p:nvSpPr>
        <p:spPr>
          <a:xfrm rot="5400000">
            <a:off x="1045834" y="4540213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04" name="Треугольник 103">
            <a:extLst>
              <a:ext uri="{FF2B5EF4-FFF2-40B4-BE49-F238E27FC236}">
                <a16:creationId xmlns:a16="http://schemas.microsoft.com/office/drawing/2014/main" id="{92DC4356-5C19-4641-BE86-B1514FF4B085}"/>
              </a:ext>
            </a:extLst>
          </p:cNvPr>
          <p:cNvSpPr/>
          <p:nvPr/>
        </p:nvSpPr>
        <p:spPr>
          <a:xfrm rot="5400000">
            <a:off x="1042628" y="5244773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0" name="Треугольник 29">
            <a:extLst>
              <a:ext uri="{FF2B5EF4-FFF2-40B4-BE49-F238E27FC236}">
                <a16:creationId xmlns:a16="http://schemas.microsoft.com/office/drawing/2014/main" id="{2A174CC4-4D71-4749-9EB3-67674092F5FA}"/>
              </a:ext>
            </a:extLst>
          </p:cNvPr>
          <p:cNvSpPr/>
          <p:nvPr/>
        </p:nvSpPr>
        <p:spPr>
          <a:xfrm rot="5400000">
            <a:off x="1042627" y="5946315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Треугольник 30">
            <a:extLst>
              <a:ext uri="{FF2B5EF4-FFF2-40B4-BE49-F238E27FC236}">
                <a16:creationId xmlns:a16="http://schemas.microsoft.com/office/drawing/2014/main" id="{2B946CDD-40A9-A046-B41B-6B158D6F540C}"/>
              </a:ext>
            </a:extLst>
          </p:cNvPr>
          <p:cNvSpPr/>
          <p:nvPr/>
        </p:nvSpPr>
        <p:spPr>
          <a:xfrm rot="5400000">
            <a:off x="1042626" y="6359749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5976EE33-3B35-324F-B229-D52D0ADCA5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t="171" r="25754" b="-171"/>
          <a:stretch/>
        </p:blipFill>
        <p:spPr bwMode="auto">
          <a:xfrm>
            <a:off x="9110990" y="6174614"/>
            <a:ext cx="497900" cy="4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217B79F-3F73-4AB7-8033-D841BA9E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84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6" name="Соединительная линия уступом 126">
            <a:extLst>
              <a:ext uri="{FF2B5EF4-FFF2-40B4-BE49-F238E27FC236}">
                <a16:creationId xmlns:a16="http://schemas.microsoft.com/office/drawing/2014/main" id="{DCB2E89F-C2DE-4B6B-A070-24712DE441D4}"/>
              </a:ext>
            </a:extLst>
          </p:cNvPr>
          <p:cNvCxnSpPr/>
          <p:nvPr/>
        </p:nvCxnSpPr>
        <p:spPr>
          <a:xfrm rot="10800000" flipV="1">
            <a:off x="8570804" y="4298659"/>
            <a:ext cx="1261093" cy="154604"/>
          </a:xfrm>
          <a:prstGeom prst="bentConnector3">
            <a:avLst>
              <a:gd name="adj1" fmla="val 101617"/>
            </a:avLst>
          </a:prstGeom>
          <a:ln w="12700">
            <a:solidFill>
              <a:srgbClr val="027E7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id="{B9901B06-C250-46BC-B222-71AC91B695F5}"/>
              </a:ext>
            </a:extLst>
          </p:cNvPr>
          <p:cNvGraphicFramePr/>
          <p:nvPr/>
        </p:nvGraphicFramePr>
        <p:xfrm>
          <a:off x="4220222" y="1425060"/>
          <a:ext cx="5936238" cy="3957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8" name="Прямоугольник 137">
            <a:extLst>
              <a:ext uri="{FF2B5EF4-FFF2-40B4-BE49-F238E27FC236}">
                <a16:creationId xmlns:a16="http://schemas.microsoft.com/office/drawing/2014/main" id="{10E1FA6D-559A-4815-A10F-6409CD161FE7}"/>
              </a:ext>
            </a:extLst>
          </p:cNvPr>
          <p:cNvSpPr/>
          <p:nvPr/>
        </p:nvSpPr>
        <p:spPr>
          <a:xfrm>
            <a:off x="5909309" y="2696271"/>
            <a:ext cx="2541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spcAft>
                <a:spcPts val="693"/>
              </a:spcAft>
              <a:defRPr/>
            </a:pPr>
            <a:r>
              <a:rPr lang="ru-RU" sz="2000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₽</a:t>
            </a:r>
            <a:r>
              <a:rPr lang="ru-RU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 </a:t>
            </a:r>
            <a:r>
              <a:rPr lang="ru-RU" sz="3600" b="1" dirty="0">
                <a:solidFill>
                  <a:srgbClr val="0F173F"/>
                </a:solidFill>
                <a:latin typeface="Golos Text" panose="020B0503020202020204" pitchFamily="34" charset="-52"/>
                <a:ea typeface="Jost SemiBold" pitchFamily="2" charset="-52"/>
                <a:cs typeface="Golos Text" panose="020B0503020202020204" pitchFamily="34" charset="-52"/>
              </a:rPr>
              <a:t>1 454 551</a:t>
            </a:r>
          </a:p>
        </p:txBody>
      </p:sp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3823266F-0065-4D90-A579-8C2A8CB9A178}"/>
              </a:ext>
            </a:extLst>
          </p:cNvPr>
          <p:cNvSpPr/>
          <p:nvPr/>
        </p:nvSpPr>
        <p:spPr>
          <a:xfrm>
            <a:off x="6036946" y="3312519"/>
            <a:ext cx="2286348" cy="865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lnSpc>
                <a:spcPts val="2000"/>
              </a:lnSpc>
              <a:spcAft>
                <a:spcPts val="693"/>
              </a:spcAft>
              <a:defRPr/>
            </a:pP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Общая сумма накоплений 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за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ea typeface="Jost" pitchFamily="2" charset="-52"/>
                <a:cs typeface="Arial" panose="020B0604020202020204" pitchFamily="34" charset="0"/>
              </a:rPr>
              <a:t>15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rPr>
              <a:t> лет </a:t>
            </a:r>
          </a:p>
        </p:txBody>
      </p: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27219CFB-37BE-4D2E-AF10-0BFD24ABB7B8}"/>
              </a:ext>
            </a:extLst>
          </p:cNvPr>
          <p:cNvGrpSpPr/>
          <p:nvPr/>
        </p:nvGrpSpPr>
        <p:grpSpPr>
          <a:xfrm>
            <a:off x="8644262" y="1014063"/>
            <a:ext cx="2171847" cy="602275"/>
            <a:chOff x="9258299" y="4159205"/>
            <a:chExt cx="2033939" cy="564032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5C13141-3335-405A-ADEA-230608B203C5}"/>
                </a:ext>
              </a:extLst>
            </p:cNvPr>
            <p:cNvSpPr txBox="1"/>
            <p:nvPr/>
          </p:nvSpPr>
          <p:spPr>
            <a:xfrm>
              <a:off x="9258300" y="4377356"/>
              <a:ext cx="1504301" cy="34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95889">
                <a:defRPr/>
              </a:pPr>
              <a:r>
                <a:rPr lang="ru-RU" sz="1600" b="1" dirty="0">
                  <a:solidFill>
                    <a:prstClr val="black"/>
                  </a:solidFill>
                  <a:latin typeface="Golos Text" panose="020B0503020202020204" pitchFamily="34" charset="0"/>
                  <a:ea typeface="Jost" pitchFamily="2" charset="-52"/>
                  <a:cs typeface="Golos Text" panose="020B0503020202020204" pitchFamily="34" charset="0"/>
                </a:rPr>
                <a:t>₽ </a:t>
              </a:r>
              <a:r>
                <a:rPr lang="ru-RU" b="1" dirty="0">
                  <a:solidFill>
                    <a:prstClr val="black"/>
                  </a:solidFill>
                  <a:latin typeface="Golos Text" panose="020B0503020202020204" pitchFamily="34" charset="0"/>
                  <a:ea typeface="Jost" pitchFamily="2" charset="-52"/>
                  <a:cs typeface="Golos Text" panose="020B0503020202020204" pitchFamily="34" charset="0"/>
                </a:rPr>
                <a:t>540 000</a:t>
              </a:r>
              <a:endParaRPr lang="ru-RU" sz="1600" b="1" dirty="0">
                <a:solidFill>
                  <a:prstClr val="black"/>
                </a:solidFill>
                <a:latin typeface="Golos Text" panose="020B0503020202020204" pitchFamily="34" charset="0"/>
                <a:ea typeface="Jost" pitchFamily="2" charset="-52"/>
                <a:cs typeface="Golos Text" panose="020B0503020202020204" pitchFamily="34" charset="0"/>
              </a:endParaRP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FD2C334D-553A-4E0E-BEBB-CB8185A5029F}"/>
                </a:ext>
              </a:extLst>
            </p:cNvPr>
            <p:cNvSpPr/>
            <p:nvPr/>
          </p:nvSpPr>
          <p:spPr>
            <a:xfrm>
              <a:off x="9258299" y="4159205"/>
              <a:ext cx="2033939" cy="34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Личные взносы</a:t>
              </a:r>
            </a:p>
          </p:txBody>
        </p:sp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DA3E136F-58BF-4BCD-8F10-4BA29B21A0B7}"/>
              </a:ext>
            </a:extLst>
          </p:cNvPr>
          <p:cNvGrpSpPr/>
          <p:nvPr/>
        </p:nvGrpSpPr>
        <p:grpSpPr>
          <a:xfrm>
            <a:off x="4337644" y="1067578"/>
            <a:ext cx="2484419" cy="609615"/>
            <a:chOff x="16709378" y="6356074"/>
            <a:chExt cx="2042310" cy="570906"/>
          </a:xfrm>
        </p:grpSpPr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1A10EE73-DC8D-4FD0-AE82-2CA30FF3CCA3}"/>
                </a:ext>
              </a:extLst>
            </p:cNvPr>
            <p:cNvSpPr txBox="1"/>
            <p:nvPr/>
          </p:nvSpPr>
          <p:spPr>
            <a:xfrm>
              <a:off x="16709379" y="6581099"/>
              <a:ext cx="1504301" cy="345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pPr defTabSz="395889">
                <a:defRPr/>
              </a:pPr>
              <a:r>
                <a:rPr lang="ru-RU" sz="1600" dirty="0">
                  <a:latin typeface="Golos Text" panose="020B0503020202020204" pitchFamily="34" charset="0"/>
                  <a:cs typeface="Golos Text" panose="020B0503020202020204" pitchFamily="34" charset="0"/>
                </a:rPr>
                <a:t>₽ </a:t>
              </a:r>
              <a:r>
                <a:rPr lang="ru-RU" sz="1800" dirty="0">
                  <a:latin typeface="Golos Text" panose="020B0503020202020204" pitchFamily="34" charset="0"/>
                  <a:cs typeface="Golos Text" panose="020B0503020202020204" pitchFamily="34" charset="0"/>
                </a:rPr>
                <a:t>108 000</a:t>
              </a:r>
              <a:endParaRPr lang="ru-RU" sz="1600" baseline="40000" dirty="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7014ACD0-6BAC-46B2-B581-660878DA5F44}"/>
                </a:ext>
              </a:extLst>
            </p:cNvPr>
            <p:cNvSpPr/>
            <p:nvPr/>
          </p:nvSpPr>
          <p:spPr>
            <a:xfrm>
              <a:off x="16709378" y="6356074"/>
              <a:ext cx="2042310" cy="345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Софинансирование</a:t>
              </a:r>
            </a:p>
          </p:txBody>
        </p:sp>
      </p:grp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EDD4E596-0FE1-457F-9168-EA7BE013FC01}"/>
              </a:ext>
            </a:extLst>
          </p:cNvPr>
          <p:cNvSpPr/>
          <p:nvPr/>
        </p:nvSpPr>
        <p:spPr>
          <a:xfrm>
            <a:off x="8759116" y="4260030"/>
            <a:ext cx="10404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5889"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Возврат </a:t>
            </a:r>
          </a:p>
        </p:txBody>
      </p:sp>
      <p:grpSp>
        <p:nvGrpSpPr>
          <p:cNvPr id="163" name="Группа 162">
            <a:extLst>
              <a:ext uri="{FF2B5EF4-FFF2-40B4-BE49-F238E27FC236}">
                <a16:creationId xmlns:a16="http://schemas.microsoft.com/office/drawing/2014/main" id="{493A4857-520B-4B35-99BF-CB23D37537EF}"/>
              </a:ext>
            </a:extLst>
          </p:cNvPr>
          <p:cNvGrpSpPr/>
          <p:nvPr/>
        </p:nvGrpSpPr>
        <p:grpSpPr>
          <a:xfrm>
            <a:off x="3663063" y="3550264"/>
            <a:ext cx="1872207" cy="630464"/>
            <a:chOff x="11395341" y="5432881"/>
            <a:chExt cx="1753325" cy="590428"/>
          </a:xfrm>
        </p:grpSpPr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BA69AF23-8B89-44E4-81AC-C390313D442E}"/>
                </a:ext>
              </a:extLst>
            </p:cNvPr>
            <p:cNvSpPr/>
            <p:nvPr/>
          </p:nvSpPr>
          <p:spPr>
            <a:xfrm>
              <a:off x="11395920" y="5432881"/>
              <a:ext cx="1752746" cy="340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95889">
                <a:lnSpc>
                  <a:spcPts val="2165"/>
                </a:lnSpc>
                <a:defRPr/>
              </a:pPr>
              <a:r>
                <a:rPr lang="ru-RU" dirty="0">
                  <a:solidFill>
                    <a:prstClr val="black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Инвест. доход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A1E04F3-E698-4F1A-9666-92D4D7ACC439}"/>
                </a:ext>
              </a:extLst>
            </p:cNvPr>
            <p:cNvSpPr txBox="1"/>
            <p:nvPr/>
          </p:nvSpPr>
          <p:spPr>
            <a:xfrm>
              <a:off x="11395341" y="5677431"/>
              <a:ext cx="1753325" cy="34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 b="1">
                  <a:solidFill>
                    <a:prstClr val="black"/>
                  </a:solidFill>
                  <a:latin typeface="Jost" pitchFamily="2" charset="-52"/>
                  <a:ea typeface="Jost" pitchFamily="2" charset="-52"/>
                </a:defRPr>
              </a:lvl1pPr>
            </a:lstStyle>
            <a:p>
              <a:pPr defTabSz="395889">
                <a:defRPr/>
              </a:pPr>
              <a:r>
                <a:rPr lang="ru-RU" sz="1600" dirty="0">
                  <a:latin typeface="Golos Text" panose="020B0503020202020204" pitchFamily="34" charset="0"/>
                  <a:cs typeface="Golos Text" panose="020B0503020202020204" pitchFamily="34" charset="0"/>
                </a:rPr>
                <a:t>₽ </a:t>
              </a:r>
              <a:r>
                <a:rPr lang="ru-RU" sz="1800" dirty="0">
                  <a:latin typeface="Golos Text" panose="020B0503020202020204" pitchFamily="34" charset="0"/>
                  <a:cs typeface="Golos Text" panose="020B0503020202020204" pitchFamily="34" charset="0"/>
                </a:rPr>
                <a:t>736 351</a:t>
              </a:r>
              <a:endParaRPr lang="ru-RU" sz="1600" dirty="0">
                <a:latin typeface="Golos Text" panose="020B0503020202020204" pitchFamily="34" charset="0"/>
                <a:cs typeface="Golos Text" panose="020B0503020202020204" pitchFamily="34" charset="0"/>
              </a:endParaRPr>
            </a:p>
          </p:txBody>
        </p:sp>
      </p:grp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2E82F0D2-85D0-46F2-95E2-0A4E55068F0C}"/>
              </a:ext>
            </a:extLst>
          </p:cNvPr>
          <p:cNvCxnSpPr>
            <a:cxnSpLocks/>
          </p:cNvCxnSpPr>
          <p:nvPr/>
        </p:nvCxnSpPr>
        <p:spPr>
          <a:xfrm>
            <a:off x="4804819" y="4009292"/>
            <a:ext cx="657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Соединительная линия уступом 159">
            <a:extLst>
              <a:ext uri="{FF2B5EF4-FFF2-40B4-BE49-F238E27FC236}">
                <a16:creationId xmlns:a16="http://schemas.microsoft.com/office/drawing/2014/main" id="{B02B482D-A9DE-44D1-BCBB-D7853EE0787B}"/>
              </a:ext>
            </a:extLst>
          </p:cNvPr>
          <p:cNvCxnSpPr>
            <a:cxnSpLocks/>
          </p:cNvCxnSpPr>
          <p:nvPr/>
        </p:nvCxnSpPr>
        <p:spPr>
          <a:xfrm rot="10800000" flipV="1">
            <a:off x="7719554" y="1477290"/>
            <a:ext cx="900353" cy="169820"/>
          </a:xfrm>
          <a:prstGeom prst="bentConnector3">
            <a:avLst>
              <a:gd name="adj1" fmla="val 100269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" name="Rectangle: Rounded Corners 101">
            <a:extLst>
              <a:ext uri="{FF2B5EF4-FFF2-40B4-BE49-F238E27FC236}">
                <a16:creationId xmlns:a16="http://schemas.microsoft.com/office/drawing/2014/main" id="{04637AA4-C552-4AA1-A503-FFA35CD8D7F7}"/>
              </a:ext>
            </a:extLst>
          </p:cNvPr>
          <p:cNvSpPr/>
          <p:nvPr/>
        </p:nvSpPr>
        <p:spPr>
          <a:xfrm>
            <a:off x="9950737" y="1515031"/>
            <a:ext cx="1790424" cy="1952317"/>
          </a:xfrm>
          <a:prstGeom prst="roundRect">
            <a:avLst>
              <a:gd name="adj" fmla="val 11367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202DF43C-D640-458F-9AE0-F67CDA7098AE}"/>
              </a:ext>
            </a:extLst>
          </p:cNvPr>
          <p:cNvSpPr/>
          <p:nvPr/>
        </p:nvSpPr>
        <p:spPr>
          <a:xfrm>
            <a:off x="10013375" y="2590002"/>
            <a:ext cx="1727785" cy="674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Расчетная ставка </a:t>
            </a:r>
            <a:r>
              <a:rPr lang="ru-RU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инвестдохода</a:t>
            </a:r>
            <a:endParaRPr lang="ru-RU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72" name="Freeform 227">
            <a:extLst>
              <a:ext uri="{FF2B5EF4-FFF2-40B4-BE49-F238E27FC236}">
                <a16:creationId xmlns:a16="http://schemas.microsoft.com/office/drawing/2014/main" id="{0F4B88DF-939F-4E25-9658-8AD3040E6227}"/>
              </a:ext>
            </a:extLst>
          </p:cNvPr>
          <p:cNvSpPr>
            <a:spLocks noEditPoints="1"/>
          </p:cNvSpPr>
          <p:nvPr/>
        </p:nvSpPr>
        <p:spPr bwMode="auto">
          <a:xfrm>
            <a:off x="10114912" y="1683783"/>
            <a:ext cx="293208" cy="295882"/>
          </a:xfrm>
          <a:custGeom>
            <a:avLst/>
            <a:gdLst>
              <a:gd name="T0" fmla="*/ 0 w 329"/>
              <a:gd name="T1" fmla="*/ 332 h 332"/>
              <a:gd name="T2" fmla="*/ 79 w 329"/>
              <a:gd name="T3" fmla="*/ 332 h 332"/>
              <a:gd name="T4" fmla="*/ 79 w 329"/>
              <a:gd name="T5" fmla="*/ 198 h 332"/>
              <a:gd name="T6" fmla="*/ 0 w 329"/>
              <a:gd name="T7" fmla="*/ 198 h 332"/>
              <a:gd name="T8" fmla="*/ 0 w 329"/>
              <a:gd name="T9" fmla="*/ 332 h 332"/>
              <a:gd name="T10" fmla="*/ 15 w 329"/>
              <a:gd name="T11" fmla="*/ 211 h 332"/>
              <a:gd name="T12" fmla="*/ 64 w 329"/>
              <a:gd name="T13" fmla="*/ 211 h 332"/>
              <a:gd name="T14" fmla="*/ 64 w 329"/>
              <a:gd name="T15" fmla="*/ 319 h 332"/>
              <a:gd name="T16" fmla="*/ 15 w 329"/>
              <a:gd name="T17" fmla="*/ 319 h 332"/>
              <a:gd name="T18" fmla="*/ 15 w 329"/>
              <a:gd name="T19" fmla="*/ 211 h 332"/>
              <a:gd name="T20" fmla="*/ 125 w 329"/>
              <a:gd name="T21" fmla="*/ 332 h 332"/>
              <a:gd name="T22" fmla="*/ 204 w 329"/>
              <a:gd name="T23" fmla="*/ 332 h 332"/>
              <a:gd name="T24" fmla="*/ 204 w 329"/>
              <a:gd name="T25" fmla="*/ 332 h 332"/>
              <a:gd name="T26" fmla="*/ 204 w 329"/>
              <a:gd name="T27" fmla="*/ 143 h 332"/>
              <a:gd name="T28" fmla="*/ 125 w 329"/>
              <a:gd name="T29" fmla="*/ 143 h 332"/>
              <a:gd name="T30" fmla="*/ 125 w 329"/>
              <a:gd name="T31" fmla="*/ 332 h 332"/>
              <a:gd name="T32" fmla="*/ 140 w 329"/>
              <a:gd name="T33" fmla="*/ 156 h 332"/>
              <a:gd name="T34" fmla="*/ 189 w 329"/>
              <a:gd name="T35" fmla="*/ 156 h 332"/>
              <a:gd name="T36" fmla="*/ 189 w 329"/>
              <a:gd name="T37" fmla="*/ 319 h 332"/>
              <a:gd name="T38" fmla="*/ 140 w 329"/>
              <a:gd name="T39" fmla="*/ 319 h 332"/>
              <a:gd name="T40" fmla="*/ 140 w 329"/>
              <a:gd name="T41" fmla="*/ 156 h 332"/>
              <a:gd name="T42" fmla="*/ 250 w 329"/>
              <a:gd name="T43" fmla="*/ 0 h 332"/>
              <a:gd name="T44" fmla="*/ 250 w 329"/>
              <a:gd name="T45" fmla="*/ 332 h 332"/>
              <a:gd name="T46" fmla="*/ 329 w 329"/>
              <a:gd name="T47" fmla="*/ 332 h 332"/>
              <a:gd name="T48" fmla="*/ 329 w 329"/>
              <a:gd name="T49" fmla="*/ 0 h 332"/>
              <a:gd name="T50" fmla="*/ 250 w 329"/>
              <a:gd name="T51" fmla="*/ 0 h 332"/>
              <a:gd name="T52" fmla="*/ 316 w 329"/>
              <a:gd name="T53" fmla="*/ 319 h 332"/>
              <a:gd name="T54" fmla="*/ 265 w 329"/>
              <a:gd name="T55" fmla="*/ 319 h 332"/>
              <a:gd name="T56" fmla="*/ 265 w 329"/>
              <a:gd name="T57" fmla="*/ 15 h 332"/>
              <a:gd name="T58" fmla="*/ 316 w 329"/>
              <a:gd name="T59" fmla="*/ 15 h 332"/>
              <a:gd name="T60" fmla="*/ 316 w 329"/>
              <a:gd name="T61" fmla="*/ 319 h 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29" h="332">
                <a:moveTo>
                  <a:pt x="0" y="332"/>
                </a:moveTo>
                <a:lnTo>
                  <a:pt x="79" y="332"/>
                </a:lnTo>
                <a:lnTo>
                  <a:pt x="79" y="198"/>
                </a:lnTo>
                <a:lnTo>
                  <a:pt x="0" y="198"/>
                </a:lnTo>
                <a:lnTo>
                  <a:pt x="0" y="332"/>
                </a:lnTo>
                <a:close/>
                <a:moveTo>
                  <a:pt x="15" y="211"/>
                </a:moveTo>
                <a:lnTo>
                  <a:pt x="64" y="211"/>
                </a:lnTo>
                <a:lnTo>
                  <a:pt x="64" y="319"/>
                </a:lnTo>
                <a:lnTo>
                  <a:pt x="15" y="319"/>
                </a:lnTo>
                <a:lnTo>
                  <a:pt x="15" y="211"/>
                </a:lnTo>
                <a:close/>
                <a:moveTo>
                  <a:pt x="125" y="332"/>
                </a:moveTo>
                <a:lnTo>
                  <a:pt x="204" y="332"/>
                </a:lnTo>
                <a:lnTo>
                  <a:pt x="204" y="332"/>
                </a:lnTo>
                <a:lnTo>
                  <a:pt x="204" y="143"/>
                </a:lnTo>
                <a:lnTo>
                  <a:pt x="125" y="143"/>
                </a:lnTo>
                <a:lnTo>
                  <a:pt x="125" y="332"/>
                </a:lnTo>
                <a:close/>
                <a:moveTo>
                  <a:pt x="140" y="156"/>
                </a:moveTo>
                <a:lnTo>
                  <a:pt x="189" y="156"/>
                </a:lnTo>
                <a:lnTo>
                  <a:pt x="189" y="319"/>
                </a:lnTo>
                <a:lnTo>
                  <a:pt x="140" y="319"/>
                </a:lnTo>
                <a:lnTo>
                  <a:pt x="140" y="156"/>
                </a:lnTo>
                <a:close/>
                <a:moveTo>
                  <a:pt x="250" y="0"/>
                </a:moveTo>
                <a:lnTo>
                  <a:pt x="250" y="332"/>
                </a:lnTo>
                <a:lnTo>
                  <a:pt x="329" y="332"/>
                </a:lnTo>
                <a:lnTo>
                  <a:pt x="329" y="0"/>
                </a:lnTo>
                <a:lnTo>
                  <a:pt x="250" y="0"/>
                </a:lnTo>
                <a:close/>
                <a:moveTo>
                  <a:pt x="316" y="319"/>
                </a:moveTo>
                <a:lnTo>
                  <a:pt x="265" y="319"/>
                </a:lnTo>
                <a:lnTo>
                  <a:pt x="265" y="15"/>
                </a:lnTo>
                <a:lnTo>
                  <a:pt x="316" y="15"/>
                </a:lnTo>
                <a:lnTo>
                  <a:pt x="316" y="319"/>
                </a:lnTo>
                <a:close/>
              </a:path>
            </a:pathLst>
          </a:custGeom>
          <a:solidFill>
            <a:srgbClr val="0F173F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395889">
              <a:defRPr/>
            </a:pPr>
            <a:endParaRPr lang="en-US" sz="1559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3" name="Скругленный прямоугольник 125">
            <a:extLst>
              <a:ext uri="{FF2B5EF4-FFF2-40B4-BE49-F238E27FC236}">
                <a16:creationId xmlns:a16="http://schemas.microsoft.com/office/drawing/2014/main" id="{2FC6D91C-5AC0-4A6F-BB64-8E67B341A915}"/>
              </a:ext>
            </a:extLst>
          </p:cNvPr>
          <p:cNvSpPr/>
          <p:nvPr/>
        </p:nvSpPr>
        <p:spPr>
          <a:xfrm>
            <a:off x="9914160" y="3692476"/>
            <a:ext cx="1772364" cy="1780047"/>
          </a:xfrm>
          <a:prstGeom prst="roundRect">
            <a:avLst>
              <a:gd name="adj" fmla="val 12412"/>
            </a:avLst>
          </a:prstGeom>
          <a:solidFill>
            <a:schemeClr val="bg1">
              <a:alpha val="75000"/>
            </a:schemeClr>
          </a:solidFill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95889">
              <a:defRPr/>
            </a:pPr>
            <a:endParaRPr lang="ru-RU" sz="1559">
              <a:solidFill>
                <a:prstClr val="white"/>
              </a:solidFill>
              <a:latin typeface="Raleway" pitchFamily="2" charset="-52"/>
              <a:cs typeface="Arial" panose="020B0604020202020204" pitchFamily="34" charset="0"/>
            </a:endParaRPr>
          </a:p>
        </p:txBody>
      </p:sp>
      <p:sp>
        <p:nvSpPr>
          <p:cNvPr id="174" name="Freeform 88">
            <a:extLst>
              <a:ext uri="{FF2B5EF4-FFF2-40B4-BE49-F238E27FC236}">
                <a16:creationId xmlns:a16="http://schemas.microsoft.com/office/drawing/2014/main" id="{5EBE8B4A-6F80-4570-91F9-24BA5099C801}"/>
              </a:ext>
            </a:extLst>
          </p:cNvPr>
          <p:cNvSpPr>
            <a:spLocks noEditPoints="1"/>
          </p:cNvSpPr>
          <p:nvPr/>
        </p:nvSpPr>
        <p:spPr bwMode="auto">
          <a:xfrm>
            <a:off x="10084002" y="3796828"/>
            <a:ext cx="327436" cy="331254"/>
          </a:xfrm>
          <a:custGeom>
            <a:avLst/>
            <a:gdLst>
              <a:gd name="T0" fmla="*/ 137 w 160"/>
              <a:gd name="T1" fmla="*/ 23 h 160"/>
              <a:gd name="T2" fmla="*/ 80 w 160"/>
              <a:gd name="T3" fmla="*/ 0 h 160"/>
              <a:gd name="T4" fmla="*/ 23 w 160"/>
              <a:gd name="T5" fmla="*/ 23 h 160"/>
              <a:gd name="T6" fmla="*/ 0 w 160"/>
              <a:gd name="T7" fmla="*/ 80 h 160"/>
              <a:gd name="T8" fmla="*/ 23 w 160"/>
              <a:gd name="T9" fmla="*/ 137 h 160"/>
              <a:gd name="T10" fmla="*/ 80 w 160"/>
              <a:gd name="T11" fmla="*/ 160 h 160"/>
              <a:gd name="T12" fmla="*/ 137 w 160"/>
              <a:gd name="T13" fmla="*/ 137 h 160"/>
              <a:gd name="T14" fmla="*/ 160 w 160"/>
              <a:gd name="T15" fmla="*/ 80 h 160"/>
              <a:gd name="T16" fmla="*/ 137 w 160"/>
              <a:gd name="T17" fmla="*/ 23 h 160"/>
              <a:gd name="T18" fmla="*/ 80 w 160"/>
              <a:gd name="T19" fmla="*/ 147 h 160"/>
              <a:gd name="T20" fmla="*/ 13 w 160"/>
              <a:gd name="T21" fmla="*/ 80 h 160"/>
              <a:gd name="T22" fmla="*/ 80 w 160"/>
              <a:gd name="T23" fmla="*/ 13 h 160"/>
              <a:gd name="T24" fmla="*/ 147 w 160"/>
              <a:gd name="T25" fmla="*/ 80 h 160"/>
              <a:gd name="T26" fmla="*/ 80 w 160"/>
              <a:gd name="T27" fmla="*/ 147 h 160"/>
              <a:gd name="T28" fmla="*/ 86 w 160"/>
              <a:gd name="T29" fmla="*/ 80 h 160"/>
              <a:gd name="T30" fmla="*/ 86 w 160"/>
              <a:gd name="T31" fmla="*/ 109 h 160"/>
              <a:gd name="T32" fmla="*/ 80 w 160"/>
              <a:gd name="T33" fmla="*/ 116 h 160"/>
              <a:gd name="T34" fmla="*/ 74 w 160"/>
              <a:gd name="T35" fmla="*/ 109 h 160"/>
              <a:gd name="T36" fmla="*/ 74 w 160"/>
              <a:gd name="T37" fmla="*/ 80 h 160"/>
              <a:gd name="T38" fmla="*/ 80 w 160"/>
              <a:gd name="T39" fmla="*/ 74 h 160"/>
              <a:gd name="T40" fmla="*/ 86 w 160"/>
              <a:gd name="T41" fmla="*/ 80 h 160"/>
              <a:gd name="T42" fmla="*/ 86 w 160"/>
              <a:gd name="T43" fmla="*/ 51 h 160"/>
              <a:gd name="T44" fmla="*/ 85 w 160"/>
              <a:gd name="T45" fmla="*/ 55 h 160"/>
              <a:gd name="T46" fmla="*/ 80 w 160"/>
              <a:gd name="T47" fmla="*/ 57 h 160"/>
              <a:gd name="T48" fmla="*/ 75 w 160"/>
              <a:gd name="T49" fmla="*/ 55 h 160"/>
              <a:gd name="T50" fmla="*/ 74 w 160"/>
              <a:gd name="T51" fmla="*/ 51 h 160"/>
              <a:gd name="T52" fmla="*/ 75 w 160"/>
              <a:gd name="T53" fmla="*/ 46 h 160"/>
              <a:gd name="T54" fmla="*/ 80 w 160"/>
              <a:gd name="T55" fmla="*/ 44 h 160"/>
              <a:gd name="T56" fmla="*/ 85 w 160"/>
              <a:gd name="T57" fmla="*/ 46 h 160"/>
              <a:gd name="T58" fmla="*/ 86 w 160"/>
              <a:gd name="T59" fmla="*/ 51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60" h="160">
                <a:moveTo>
                  <a:pt x="137" y="23"/>
                </a:moveTo>
                <a:cubicBezTo>
                  <a:pt x="121" y="8"/>
                  <a:pt x="101" y="0"/>
                  <a:pt x="80" y="0"/>
                </a:cubicBezTo>
                <a:cubicBezTo>
                  <a:pt x="59" y="0"/>
                  <a:pt x="39" y="8"/>
                  <a:pt x="23" y="23"/>
                </a:cubicBezTo>
                <a:cubicBezTo>
                  <a:pt x="8" y="39"/>
                  <a:pt x="0" y="59"/>
                  <a:pt x="0" y="80"/>
                </a:cubicBezTo>
                <a:cubicBezTo>
                  <a:pt x="0" y="101"/>
                  <a:pt x="8" y="121"/>
                  <a:pt x="23" y="137"/>
                </a:cubicBezTo>
                <a:cubicBezTo>
                  <a:pt x="39" y="152"/>
                  <a:pt x="59" y="160"/>
                  <a:pt x="80" y="160"/>
                </a:cubicBezTo>
                <a:cubicBezTo>
                  <a:pt x="101" y="160"/>
                  <a:pt x="121" y="152"/>
                  <a:pt x="137" y="137"/>
                </a:cubicBezTo>
                <a:cubicBezTo>
                  <a:pt x="152" y="121"/>
                  <a:pt x="160" y="101"/>
                  <a:pt x="160" y="80"/>
                </a:cubicBezTo>
                <a:cubicBezTo>
                  <a:pt x="160" y="59"/>
                  <a:pt x="152" y="39"/>
                  <a:pt x="137" y="23"/>
                </a:cubicBezTo>
                <a:close/>
                <a:moveTo>
                  <a:pt x="80" y="147"/>
                </a:moveTo>
                <a:cubicBezTo>
                  <a:pt x="43" y="147"/>
                  <a:pt x="13" y="117"/>
                  <a:pt x="13" y="80"/>
                </a:cubicBezTo>
                <a:cubicBezTo>
                  <a:pt x="13" y="43"/>
                  <a:pt x="43" y="13"/>
                  <a:pt x="80" y="13"/>
                </a:cubicBezTo>
                <a:cubicBezTo>
                  <a:pt x="117" y="13"/>
                  <a:pt x="147" y="43"/>
                  <a:pt x="147" y="80"/>
                </a:cubicBezTo>
                <a:cubicBezTo>
                  <a:pt x="147" y="117"/>
                  <a:pt x="117" y="147"/>
                  <a:pt x="80" y="147"/>
                </a:cubicBezTo>
                <a:close/>
                <a:moveTo>
                  <a:pt x="86" y="80"/>
                </a:moveTo>
                <a:cubicBezTo>
                  <a:pt x="86" y="109"/>
                  <a:pt x="86" y="109"/>
                  <a:pt x="86" y="109"/>
                </a:cubicBezTo>
                <a:cubicBezTo>
                  <a:pt x="86" y="113"/>
                  <a:pt x="84" y="116"/>
                  <a:pt x="80" y="116"/>
                </a:cubicBezTo>
                <a:cubicBezTo>
                  <a:pt x="76" y="116"/>
                  <a:pt x="74" y="113"/>
                  <a:pt x="74" y="109"/>
                </a:cubicBezTo>
                <a:cubicBezTo>
                  <a:pt x="74" y="80"/>
                  <a:pt x="74" y="80"/>
                  <a:pt x="74" y="80"/>
                </a:cubicBezTo>
                <a:cubicBezTo>
                  <a:pt x="74" y="76"/>
                  <a:pt x="76" y="74"/>
                  <a:pt x="80" y="74"/>
                </a:cubicBezTo>
                <a:cubicBezTo>
                  <a:pt x="84" y="74"/>
                  <a:pt x="86" y="76"/>
                  <a:pt x="86" y="80"/>
                </a:cubicBezTo>
                <a:close/>
                <a:moveTo>
                  <a:pt x="86" y="51"/>
                </a:moveTo>
                <a:cubicBezTo>
                  <a:pt x="86" y="52"/>
                  <a:pt x="86" y="54"/>
                  <a:pt x="85" y="55"/>
                </a:cubicBezTo>
                <a:cubicBezTo>
                  <a:pt x="83" y="56"/>
                  <a:pt x="82" y="57"/>
                  <a:pt x="80" y="57"/>
                </a:cubicBezTo>
                <a:cubicBezTo>
                  <a:pt x="78" y="57"/>
                  <a:pt x="77" y="56"/>
                  <a:pt x="75" y="55"/>
                </a:cubicBezTo>
                <a:cubicBezTo>
                  <a:pt x="74" y="54"/>
                  <a:pt x="74" y="52"/>
                  <a:pt x="74" y="51"/>
                </a:cubicBezTo>
                <a:cubicBezTo>
                  <a:pt x="74" y="49"/>
                  <a:pt x="74" y="47"/>
                  <a:pt x="75" y="46"/>
                </a:cubicBezTo>
                <a:cubicBezTo>
                  <a:pt x="77" y="45"/>
                  <a:pt x="78" y="44"/>
                  <a:pt x="80" y="44"/>
                </a:cubicBezTo>
                <a:cubicBezTo>
                  <a:pt x="82" y="44"/>
                  <a:pt x="83" y="45"/>
                  <a:pt x="85" y="46"/>
                </a:cubicBezTo>
                <a:cubicBezTo>
                  <a:pt x="86" y="47"/>
                  <a:pt x="86" y="49"/>
                  <a:pt x="86" y="51"/>
                </a:cubicBezTo>
                <a:close/>
              </a:path>
            </a:pathLst>
          </a:custGeom>
          <a:solidFill>
            <a:srgbClr val="027E73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AD3B0128-42F2-4FE9-AF2C-F7E3F0514D7F}"/>
              </a:ext>
            </a:extLst>
          </p:cNvPr>
          <p:cNvSpPr/>
          <p:nvPr/>
        </p:nvSpPr>
        <p:spPr>
          <a:xfrm>
            <a:off x="9964440" y="4159615"/>
            <a:ext cx="151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95889">
              <a:defRPr/>
            </a:pPr>
            <a:r>
              <a:rPr lang="ru-RU" sz="16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₽</a:t>
            </a:r>
            <a:r>
              <a:rPr lang="ru-RU" sz="11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 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70,2</a:t>
            </a:r>
            <a:r>
              <a:rPr lang="ru-RU" sz="1600" b="1" dirty="0">
                <a:solidFill>
                  <a:srgbClr val="027E73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 тыс.</a:t>
            </a:r>
            <a:endParaRPr lang="ru-RU" sz="1100" b="1" dirty="0">
              <a:solidFill>
                <a:srgbClr val="027E73"/>
              </a:solidFill>
              <a:latin typeface="Golos Text" panose="020B0503020202020204" pitchFamily="34" charset="-52"/>
              <a:ea typeface="Jost" pitchFamily="2" charset="-52"/>
              <a:cs typeface="Golos Text" panose="020B0503020202020204" pitchFamily="34" charset="-52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04205DA9-4035-4CFA-A962-13B03E256302}"/>
              </a:ext>
            </a:extLst>
          </p:cNvPr>
          <p:cNvSpPr txBox="1"/>
          <p:nvPr/>
        </p:nvSpPr>
        <p:spPr>
          <a:xfrm>
            <a:off x="9966917" y="4566228"/>
            <a:ext cx="2144900" cy="86671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Jost" pitchFamily="2" charset="-52"/>
                <a:cs typeface="Arial" panose="020B0604020202020204" pitchFamily="34" charset="0"/>
              </a:defRPr>
            </a:lvl1pPr>
          </a:lstStyle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Налоговый</a:t>
            </a:r>
          </a:p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вычет на внесенные</a:t>
            </a:r>
          </a:p>
          <a:p>
            <a:pPr defTabSz="395889">
              <a:lnSpc>
                <a:spcPts val="1500"/>
              </a:lnSpc>
              <a:defRPr/>
            </a:pPr>
            <a:r>
              <a:rPr lang="ru-RU" sz="16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взносы</a:t>
            </a:r>
          </a:p>
        </p:txBody>
      </p:sp>
      <p:sp>
        <p:nvSpPr>
          <p:cNvPr id="177" name="Freeform 455">
            <a:extLst>
              <a:ext uri="{FF2B5EF4-FFF2-40B4-BE49-F238E27FC236}">
                <a16:creationId xmlns:a16="http://schemas.microsoft.com/office/drawing/2014/main" id="{38557D1B-02C3-46C8-81BA-C7269A63027E}"/>
              </a:ext>
            </a:extLst>
          </p:cNvPr>
          <p:cNvSpPr>
            <a:spLocks/>
          </p:cNvSpPr>
          <p:nvPr/>
        </p:nvSpPr>
        <p:spPr bwMode="auto">
          <a:xfrm rot="5400000">
            <a:off x="9690837" y="4372267"/>
            <a:ext cx="141121" cy="140671"/>
          </a:xfrm>
          <a:custGeom>
            <a:avLst/>
            <a:gdLst>
              <a:gd name="T0" fmla="*/ 143 w 145"/>
              <a:gd name="T1" fmla="*/ 68 h 144"/>
              <a:gd name="T2" fmla="*/ 76 w 145"/>
              <a:gd name="T3" fmla="*/ 1 h 144"/>
              <a:gd name="T4" fmla="*/ 72 w 145"/>
              <a:gd name="T5" fmla="*/ 0 h 144"/>
              <a:gd name="T6" fmla="*/ 68 w 145"/>
              <a:gd name="T7" fmla="*/ 1 h 144"/>
              <a:gd name="T8" fmla="*/ 1 w 145"/>
              <a:gd name="T9" fmla="*/ 68 h 144"/>
              <a:gd name="T10" fmla="*/ 1 w 145"/>
              <a:gd name="T11" fmla="*/ 76 h 144"/>
              <a:gd name="T12" fmla="*/ 5 w 145"/>
              <a:gd name="T13" fmla="*/ 77 h 144"/>
              <a:gd name="T14" fmla="*/ 9 w 145"/>
              <a:gd name="T15" fmla="*/ 76 h 144"/>
              <a:gd name="T16" fmla="*/ 67 w 145"/>
              <a:gd name="T17" fmla="*/ 17 h 144"/>
              <a:gd name="T18" fmla="*/ 67 w 145"/>
              <a:gd name="T19" fmla="*/ 139 h 144"/>
              <a:gd name="T20" fmla="*/ 72 w 145"/>
              <a:gd name="T21" fmla="*/ 144 h 144"/>
              <a:gd name="T22" fmla="*/ 77 w 145"/>
              <a:gd name="T23" fmla="*/ 139 h 144"/>
              <a:gd name="T24" fmla="*/ 77 w 145"/>
              <a:gd name="T25" fmla="*/ 17 h 144"/>
              <a:gd name="T26" fmla="*/ 135 w 145"/>
              <a:gd name="T27" fmla="*/ 76 h 144"/>
              <a:gd name="T28" fmla="*/ 143 w 145"/>
              <a:gd name="T29" fmla="*/ 76 h 144"/>
              <a:gd name="T30" fmla="*/ 143 w 145"/>
              <a:gd name="T31" fmla="*/ 68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45" h="144">
                <a:moveTo>
                  <a:pt x="143" y="68"/>
                </a:moveTo>
                <a:cubicBezTo>
                  <a:pt x="76" y="1"/>
                  <a:pt x="76" y="1"/>
                  <a:pt x="76" y="1"/>
                </a:cubicBezTo>
                <a:cubicBezTo>
                  <a:pt x="75" y="1"/>
                  <a:pt x="73" y="0"/>
                  <a:pt x="72" y="0"/>
                </a:cubicBezTo>
                <a:cubicBezTo>
                  <a:pt x="71" y="0"/>
                  <a:pt x="69" y="1"/>
                  <a:pt x="68" y="1"/>
                </a:cubicBezTo>
                <a:cubicBezTo>
                  <a:pt x="1" y="68"/>
                  <a:pt x="1" y="68"/>
                  <a:pt x="1" y="68"/>
                </a:cubicBezTo>
                <a:cubicBezTo>
                  <a:pt x="0" y="70"/>
                  <a:pt x="0" y="74"/>
                  <a:pt x="1" y="76"/>
                </a:cubicBezTo>
                <a:cubicBezTo>
                  <a:pt x="2" y="77"/>
                  <a:pt x="4" y="77"/>
                  <a:pt x="5" y="77"/>
                </a:cubicBezTo>
                <a:cubicBezTo>
                  <a:pt x="6" y="77"/>
                  <a:pt x="8" y="77"/>
                  <a:pt x="9" y="76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9"/>
                  <a:pt x="67" y="139"/>
                  <a:pt x="67" y="139"/>
                </a:cubicBezTo>
                <a:cubicBezTo>
                  <a:pt x="67" y="142"/>
                  <a:pt x="69" y="144"/>
                  <a:pt x="72" y="144"/>
                </a:cubicBezTo>
                <a:cubicBezTo>
                  <a:pt x="75" y="144"/>
                  <a:pt x="77" y="142"/>
                  <a:pt x="77" y="139"/>
                </a:cubicBezTo>
                <a:cubicBezTo>
                  <a:pt x="77" y="17"/>
                  <a:pt x="77" y="17"/>
                  <a:pt x="77" y="17"/>
                </a:cubicBezTo>
                <a:cubicBezTo>
                  <a:pt x="135" y="76"/>
                  <a:pt x="135" y="76"/>
                  <a:pt x="135" y="76"/>
                </a:cubicBezTo>
                <a:cubicBezTo>
                  <a:pt x="137" y="78"/>
                  <a:pt x="141" y="78"/>
                  <a:pt x="143" y="76"/>
                </a:cubicBezTo>
                <a:cubicBezTo>
                  <a:pt x="145" y="74"/>
                  <a:pt x="144" y="70"/>
                  <a:pt x="143" y="68"/>
                </a:cubicBezTo>
                <a:close/>
              </a:path>
            </a:pathLst>
          </a:custGeom>
          <a:solidFill>
            <a:srgbClr val="027E73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395889">
              <a:defRPr/>
            </a:pPr>
            <a:endParaRPr lang="en-US" sz="1559">
              <a:solidFill>
                <a:prstClr val="black"/>
              </a:solidFill>
              <a:latin typeface="Raleway" pitchFamily="2" charset="-52"/>
            </a:endParaRPr>
          </a:p>
        </p:txBody>
      </p:sp>
      <p:sp>
        <p:nvSpPr>
          <p:cNvPr id="178" name="Скругленный прямоугольник 30">
            <a:extLst>
              <a:ext uri="{FF2B5EF4-FFF2-40B4-BE49-F238E27FC236}">
                <a16:creationId xmlns:a16="http://schemas.microsoft.com/office/drawing/2014/main" id="{8DDB2107-41DB-437D-AB17-EC21E0158B0C}"/>
              </a:ext>
            </a:extLst>
          </p:cNvPr>
          <p:cNvSpPr/>
          <p:nvPr/>
        </p:nvSpPr>
        <p:spPr>
          <a:xfrm>
            <a:off x="401991" y="1371347"/>
            <a:ext cx="3208753" cy="3778348"/>
          </a:xfrm>
          <a:prstGeom prst="roundRect">
            <a:avLst>
              <a:gd name="adj" fmla="val 6894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5B5FD370-3690-4C8F-83CC-EDB5E5753528}"/>
              </a:ext>
            </a:extLst>
          </p:cNvPr>
          <p:cNvSpPr/>
          <p:nvPr/>
        </p:nvSpPr>
        <p:spPr>
          <a:xfrm>
            <a:off x="1008971" y="1930491"/>
            <a:ext cx="2497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Мужчина, или женщина 40 лет</a:t>
            </a:r>
          </a:p>
        </p:txBody>
      </p: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695809D3-60D7-4CCE-9CF0-33B9631D92AF}"/>
              </a:ext>
            </a:extLst>
          </p:cNvPr>
          <p:cNvSpPr/>
          <p:nvPr/>
        </p:nvSpPr>
        <p:spPr>
          <a:xfrm>
            <a:off x="1038815" y="2683734"/>
            <a:ext cx="252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2000" b="1" dirty="0">
                <a:solidFill>
                  <a:srgbClr val="0EB6B6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₽ 3 тыс. / месяц</a:t>
            </a:r>
          </a:p>
        </p:txBody>
      </p:sp>
      <p:sp>
        <p:nvSpPr>
          <p:cNvPr id="183" name="Прямоугольник 182">
            <a:extLst>
              <a:ext uri="{FF2B5EF4-FFF2-40B4-BE49-F238E27FC236}">
                <a16:creationId xmlns:a16="http://schemas.microsoft.com/office/drawing/2014/main" id="{8AAA29E4-C18E-4E5F-A0A6-BA9988B94010}"/>
              </a:ext>
            </a:extLst>
          </p:cNvPr>
          <p:cNvSpPr/>
          <p:nvPr/>
        </p:nvSpPr>
        <p:spPr>
          <a:xfrm>
            <a:off x="1038814" y="2962685"/>
            <a:ext cx="2283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Размер взносов</a:t>
            </a:r>
          </a:p>
        </p:txBody>
      </p:sp>
      <p:sp>
        <p:nvSpPr>
          <p:cNvPr id="184" name="Прямоугольник 183">
            <a:extLst>
              <a:ext uri="{FF2B5EF4-FFF2-40B4-BE49-F238E27FC236}">
                <a16:creationId xmlns:a16="http://schemas.microsoft.com/office/drawing/2014/main" id="{433BA789-D034-40B8-AB6F-929FEF131091}"/>
              </a:ext>
            </a:extLst>
          </p:cNvPr>
          <p:cNvSpPr/>
          <p:nvPr/>
        </p:nvSpPr>
        <p:spPr>
          <a:xfrm>
            <a:off x="1038815" y="3368445"/>
            <a:ext cx="252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2000" b="1" dirty="0">
                <a:solidFill>
                  <a:srgbClr val="0EB6B6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15 лет</a:t>
            </a:r>
          </a:p>
        </p:txBody>
      </p:sp>
      <p:sp>
        <p:nvSpPr>
          <p:cNvPr id="185" name="Прямоугольник 184">
            <a:extLst>
              <a:ext uri="{FF2B5EF4-FFF2-40B4-BE49-F238E27FC236}">
                <a16:creationId xmlns:a16="http://schemas.microsoft.com/office/drawing/2014/main" id="{C99355BE-F396-42C7-88ED-E54D496980C4}"/>
              </a:ext>
            </a:extLst>
          </p:cNvPr>
          <p:cNvSpPr/>
          <p:nvPr/>
        </p:nvSpPr>
        <p:spPr>
          <a:xfrm>
            <a:off x="1038814" y="3657456"/>
            <a:ext cx="22830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Период накопления</a:t>
            </a:r>
          </a:p>
        </p:txBody>
      </p:sp>
      <p:cxnSp>
        <p:nvCxnSpPr>
          <p:cNvPr id="186" name="Прямая соединительная линия 185">
            <a:extLst>
              <a:ext uri="{FF2B5EF4-FFF2-40B4-BE49-F238E27FC236}">
                <a16:creationId xmlns:a16="http://schemas.microsoft.com/office/drawing/2014/main" id="{F3159615-B7F8-45D3-AA0E-B4B6B4FA969A}"/>
              </a:ext>
            </a:extLst>
          </p:cNvPr>
          <p:cNvCxnSpPr>
            <a:cxnSpLocks/>
          </p:cNvCxnSpPr>
          <p:nvPr/>
        </p:nvCxnSpPr>
        <p:spPr>
          <a:xfrm flipH="1">
            <a:off x="554642" y="4059671"/>
            <a:ext cx="2767231" cy="0"/>
          </a:xfrm>
          <a:prstGeom prst="line">
            <a:avLst/>
          </a:prstGeom>
          <a:ln w="6350" cap="rnd">
            <a:solidFill>
              <a:srgbClr val="B6E4E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Соединительная линия уступом 159">
            <a:extLst>
              <a:ext uri="{FF2B5EF4-FFF2-40B4-BE49-F238E27FC236}">
                <a16:creationId xmlns:a16="http://schemas.microsoft.com/office/drawing/2014/main" id="{8C4E8323-EC0E-4DC6-A96D-B8C9A280407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5640020" y="1529670"/>
            <a:ext cx="900353" cy="169820"/>
          </a:xfrm>
          <a:prstGeom prst="bentConnector3">
            <a:avLst>
              <a:gd name="adj1" fmla="val 100269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CBBD8A14-C05E-4031-A368-3D680BFC37B2}"/>
              </a:ext>
            </a:extLst>
          </p:cNvPr>
          <p:cNvGrpSpPr/>
          <p:nvPr/>
        </p:nvGrpSpPr>
        <p:grpSpPr>
          <a:xfrm>
            <a:off x="556470" y="4290235"/>
            <a:ext cx="416652" cy="214835"/>
            <a:chOff x="1236160" y="4305198"/>
            <a:chExt cx="897717" cy="462883"/>
          </a:xfrm>
        </p:grpSpPr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FA04A64-4117-4478-A6F0-3D77B0F53866}"/>
                </a:ext>
              </a:extLst>
            </p:cNvPr>
            <p:cNvGrpSpPr/>
            <p:nvPr/>
          </p:nvGrpSpPr>
          <p:grpSpPr>
            <a:xfrm>
              <a:off x="1236160" y="4305198"/>
              <a:ext cx="897717" cy="462883"/>
              <a:chOff x="1737359" y="5593032"/>
              <a:chExt cx="731061" cy="376952"/>
            </a:xfrm>
          </p:grpSpPr>
          <p:sp>
            <p:nvSpPr>
              <p:cNvPr id="67" name="Скругленный прямоугольник 45">
                <a:extLst>
                  <a:ext uri="{FF2B5EF4-FFF2-40B4-BE49-F238E27FC236}">
                    <a16:creationId xmlns:a16="http://schemas.microsoft.com/office/drawing/2014/main" id="{D3FE4F2F-07D4-44FE-95C9-13566C73C76D}"/>
                  </a:ext>
                </a:extLst>
              </p:cNvPr>
              <p:cNvSpPr/>
              <p:nvPr/>
            </p:nvSpPr>
            <p:spPr>
              <a:xfrm>
                <a:off x="1737359" y="5593032"/>
                <a:ext cx="731061" cy="376952"/>
              </a:xfrm>
              <a:prstGeom prst="roundRect">
                <a:avLst>
                  <a:gd name="adj" fmla="val 50000"/>
                </a:avLst>
              </a:prstGeom>
              <a:solidFill>
                <a:srgbClr val="0EB6B6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791779"/>
                <a:endParaRPr lang="ru-RU" sz="1559" kern="0" dirty="0">
                  <a:solidFill>
                    <a:srgbClr val="F1F4F8"/>
                  </a:solidFill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B6E7CF09-C8D2-42AF-BE1E-161D5967E4CB}"/>
                  </a:ext>
                </a:extLst>
              </p:cNvPr>
              <p:cNvSpPr/>
              <p:nvPr/>
            </p:nvSpPr>
            <p:spPr>
              <a:xfrm>
                <a:off x="2102890" y="5621563"/>
                <a:ext cx="319896" cy="3198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59"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CFDC292B-AEA6-4186-A1EF-8082A439C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641" y="4455365"/>
              <a:ext cx="227575" cy="162554"/>
            </a:xfrm>
            <a:custGeom>
              <a:avLst/>
              <a:gdLst>
                <a:gd name="T0" fmla="*/ 159 w 162"/>
                <a:gd name="T1" fmla="*/ 12 h 115"/>
                <a:gd name="T2" fmla="*/ 58 w 162"/>
                <a:gd name="T3" fmla="*/ 113 h 115"/>
                <a:gd name="T4" fmla="*/ 53 w 162"/>
                <a:gd name="T5" fmla="*/ 115 h 115"/>
                <a:gd name="T6" fmla="*/ 49 w 162"/>
                <a:gd name="T7" fmla="*/ 113 h 115"/>
                <a:gd name="T8" fmla="*/ 3 w 162"/>
                <a:gd name="T9" fmla="*/ 67 h 115"/>
                <a:gd name="T10" fmla="*/ 3 w 162"/>
                <a:gd name="T11" fmla="*/ 58 h 115"/>
                <a:gd name="T12" fmla="*/ 12 w 162"/>
                <a:gd name="T13" fmla="*/ 58 h 115"/>
                <a:gd name="T14" fmla="*/ 53 w 162"/>
                <a:gd name="T15" fmla="*/ 99 h 115"/>
                <a:gd name="T16" fmla="*/ 150 w 162"/>
                <a:gd name="T17" fmla="*/ 3 h 115"/>
                <a:gd name="T18" fmla="*/ 159 w 162"/>
                <a:gd name="T19" fmla="*/ 3 h 115"/>
                <a:gd name="T20" fmla="*/ 159 w 162"/>
                <a:gd name="T21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115">
                  <a:moveTo>
                    <a:pt x="159" y="12"/>
                  </a:moveTo>
                  <a:cubicBezTo>
                    <a:pt x="58" y="113"/>
                    <a:pt x="58" y="113"/>
                    <a:pt x="58" y="113"/>
                  </a:cubicBezTo>
                  <a:cubicBezTo>
                    <a:pt x="57" y="114"/>
                    <a:pt x="55" y="115"/>
                    <a:pt x="53" y="115"/>
                  </a:cubicBezTo>
                  <a:cubicBezTo>
                    <a:pt x="52" y="115"/>
                    <a:pt x="50" y="114"/>
                    <a:pt x="49" y="11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0" y="65"/>
                    <a:pt x="0" y="61"/>
                    <a:pt x="3" y="58"/>
                  </a:cubicBezTo>
                  <a:cubicBezTo>
                    <a:pt x="5" y="56"/>
                    <a:pt x="10" y="56"/>
                    <a:pt x="12" y="5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0"/>
                    <a:pt x="157" y="0"/>
                    <a:pt x="159" y="3"/>
                  </a:cubicBezTo>
                  <a:cubicBezTo>
                    <a:pt x="162" y="5"/>
                    <a:pt x="162" y="10"/>
                    <a:pt x="159" y="12"/>
                  </a:cubicBezTo>
                  <a:close/>
                </a:path>
              </a:pathLst>
            </a:custGeom>
            <a:solidFill>
              <a:srgbClr val="0EB6B6"/>
            </a:solidFill>
            <a:ln>
              <a:noFill/>
            </a:ln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prstClr val="black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788A99F7-5DAF-4C34-BE22-07176697DC17}"/>
              </a:ext>
            </a:extLst>
          </p:cNvPr>
          <p:cNvSpPr/>
          <p:nvPr/>
        </p:nvSpPr>
        <p:spPr>
          <a:xfrm>
            <a:off x="1011467" y="4228402"/>
            <a:ext cx="2495243" cy="33855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spcAft>
                <a:spcPts val="693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Софинансирование</a:t>
            </a: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DEAF5F7-A864-422A-9F9D-B37CEC758809}"/>
              </a:ext>
            </a:extLst>
          </p:cNvPr>
          <p:cNvGrpSpPr/>
          <p:nvPr/>
        </p:nvGrpSpPr>
        <p:grpSpPr>
          <a:xfrm>
            <a:off x="556470" y="4666907"/>
            <a:ext cx="416652" cy="214835"/>
            <a:chOff x="1236160" y="4305198"/>
            <a:chExt cx="897717" cy="462883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33738E46-65B6-410C-BC65-4725850C0967}"/>
                </a:ext>
              </a:extLst>
            </p:cNvPr>
            <p:cNvGrpSpPr/>
            <p:nvPr/>
          </p:nvGrpSpPr>
          <p:grpSpPr>
            <a:xfrm>
              <a:off x="1236160" y="4305198"/>
              <a:ext cx="897717" cy="462883"/>
              <a:chOff x="1737359" y="5593032"/>
              <a:chExt cx="731061" cy="376952"/>
            </a:xfrm>
          </p:grpSpPr>
          <p:sp>
            <p:nvSpPr>
              <p:cNvPr id="75" name="Скругленный прямоугольник 52">
                <a:extLst>
                  <a:ext uri="{FF2B5EF4-FFF2-40B4-BE49-F238E27FC236}">
                    <a16:creationId xmlns:a16="http://schemas.microsoft.com/office/drawing/2014/main" id="{2A7F1883-73F8-4110-A2C6-B38D9A8404FC}"/>
                  </a:ext>
                </a:extLst>
              </p:cNvPr>
              <p:cNvSpPr/>
              <p:nvPr/>
            </p:nvSpPr>
            <p:spPr>
              <a:xfrm>
                <a:off x="1737359" y="5593032"/>
                <a:ext cx="731061" cy="376952"/>
              </a:xfrm>
              <a:prstGeom prst="roundRect">
                <a:avLst>
                  <a:gd name="adj" fmla="val 50000"/>
                </a:avLst>
              </a:prstGeom>
              <a:solidFill>
                <a:srgbClr val="0EB6B6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schemeClr val="bg1">
                    <a:lumMod val="50000"/>
                    <a:alpha val="40000"/>
                  </a:schemeClr>
                </a:outerShdw>
              </a:effectLst>
            </p:spPr>
            <p:txBody>
              <a:bodyPr rtlCol="0" anchor="ctr"/>
              <a:lstStyle/>
              <a:p>
                <a:pPr algn="ctr" defTabSz="791779"/>
                <a:endParaRPr lang="ru-RU" sz="1559" kern="0">
                  <a:solidFill>
                    <a:srgbClr val="F1F4F8"/>
                  </a:solidFill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  <p:sp>
            <p:nvSpPr>
              <p:cNvPr id="76" name="Овал 75">
                <a:extLst>
                  <a:ext uri="{FF2B5EF4-FFF2-40B4-BE49-F238E27FC236}">
                    <a16:creationId xmlns:a16="http://schemas.microsoft.com/office/drawing/2014/main" id="{F4CEADEC-173F-4F70-B95F-70AD8FF80127}"/>
                  </a:ext>
                </a:extLst>
              </p:cNvPr>
              <p:cNvSpPr/>
              <p:nvPr/>
            </p:nvSpPr>
            <p:spPr>
              <a:xfrm>
                <a:off x="2102890" y="5621563"/>
                <a:ext cx="319896" cy="31989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559">
                  <a:latin typeface="Raleway" pitchFamily="2" charset="-5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4" name="Freeform 21">
              <a:extLst>
                <a:ext uri="{FF2B5EF4-FFF2-40B4-BE49-F238E27FC236}">
                  <a16:creationId xmlns:a16="http://schemas.microsoft.com/office/drawing/2014/main" id="{05A93F9A-47B5-4ECE-A966-1243C57B1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7641" y="4455365"/>
              <a:ext cx="227575" cy="162554"/>
            </a:xfrm>
            <a:custGeom>
              <a:avLst/>
              <a:gdLst>
                <a:gd name="T0" fmla="*/ 159 w 162"/>
                <a:gd name="T1" fmla="*/ 12 h 115"/>
                <a:gd name="T2" fmla="*/ 58 w 162"/>
                <a:gd name="T3" fmla="*/ 113 h 115"/>
                <a:gd name="T4" fmla="*/ 53 w 162"/>
                <a:gd name="T5" fmla="*/ 115 h 115"/>
                <a:gd name="T6" fmla="*/ 49 w 162"/>
                <a:gd name="T7" fmla="*/ 113 h 115"/>
                <a:gd name="T8" fmla="*/ 3 w 162"/>
                <a:gd name="T9" fmla="*/ 67 h 115"/>
                <a:gd name="T10" fmla="*/ 3 w 162"/>
                <a:gd name="T11" fmla="*/ 58 h 115"/>
                <a:gd name="T12" fmla="*/ 12 w 162"/>
                <a:gd name="T13" fmla="*/ 58 h 115"/>
                <a:gd name="T14" fmla="*/ 53 w 162"/>
                <a:gd name="T15" fmla="*/ 99 h 115"/>
                <a:gd name="T16" fmla="*/ 150 w 162"/>
                <a:gd name="T17" fmla="*/ 3 h 115"/>
                <a:gd name="T18" fmla="*/ 159 w 162"/>
                <a:gd name="T19" fmla="*/ 3 h 115"/>
                <a:gd name="T20" fmla="*/ 159 w 162"/>
                <a:gd name="T21" fmla="*/ 1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115">
                  <a:moveTo>
                    <a:pt x="159" y="12"/>
                  </a:moveTo>
                  <a:cubicBezTo>
                    <a:pt x="58" y="113"/>
                    <a:pt x="58" y="113"/>
                    <a:pt x="58" y="113"/>
                  </a:cubicBezTo>
                  <a:cubicBezTo>
                    <a:pt x="57" y="114"/>
                    <a:pt x="55" y="115"/>
                    <a:pt x="53" y="115"/>
                  </a:cubicBezTo>
                  <a:cubicBezTo>
                    <a:pt x="52" y="115"/>
                    <a:pt x="50" y="114"/>
                    <a:pt x="49" y="113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0" y="65"/>
                    <a:pt x="0" y="61"/>
                    <a:pt x="3" y="58"/>
                  </a:cubicBezTo>
                  <a:cubicBezTo>
                    <a:pt x="5" y="56"/>
                    <a:pt x="10" y="56"/>
                    <a:pt x="12" y="58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150" y="3"/>
                    <a:pt x="150" y="3"/>
                    <a:pt x="150" y="3"/>
                  </a:cubicBezTo>
                  <a:cubicBezTo>
                    <a:pt x="152" y="0"/>
                    <a:pt x="157" y="0"/>
                    <a:pt x="159" y="3"/>
                  </a:cubicBezTo>
                  <a:cubicBezTo>
                    <a:pt x="162" y="5"/>
                    <a:pt x="162" y="10"/>
                    <a:pt x="159" y="12"/>
                  </a:cubicBezTo>
                  <a:close/>
                </a:path>
              </a:pathLst>
            </a:custGeom>
            <a:solidFill>
              <a:srgbClr val="0EB6B6"/>
            </a:solidFill>
            <a:ln>
              <a:noFill/>
            </a:ln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prstClr val="black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1A257CD9-BBC4-488B-A1F2-DCE72A38CE8A}"/>
              </a:ext>
            </a:extLst>
          </p:cNvPr>
          <p:cNvSpPr/>
          <p:nvPr/>
        </p:nvSpPr>
        <p:spPr>
          <a:xfrm>
            <a:off x="1011816" y="4688340"/>
            <a:ext cx="2637275" cy="2415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ts val="1039"/>
              </a:lnSpc>
              <a:spcAft>
                <a:spcPts val="693"/>
              </a:spcAft>
            </a:pP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Налоговый вычет</a:t>
            </a:r>
          </a:p>
        </p:txBody>
      </p:sp>
      <p:sp>
        <p:nvSpPr>
          <p:cNvPr id="79" name="Freeform 16">
            <a:extLst>
              <a:ext uri="{FF2B5EF4-FFF2-40B4-BE49-F238E27FC236}">
                <a16:creationId xmlns:a16="http://schemas.microsoft.com/office/drawing/2014/main" id="{62F29CB5-BA64-4AF9-8C54-ECF7C3217A22}"/>
              </a:ext>
            </a:extLst>
          </p:cNvPr>
          <p:cNvSpPr>
            <a:spLocks noEditPoints="1"/>
          </p:cNvSpPr>
          <p:nvPr/>
        </p:nvSpPr>
        <p:spPr bwMode="auto">
          <a:xfrm>
            <a:off x="614925" y="2840211"/>
            <a:ext cx="299742" cy="263146"/>
          </a:xfrm>
          <a:custGeom>
            <a:avLst/>
            <a:gdLst>
              <a:gd name="T0" fmla="*/ 160 w 160"/>
              <a:gd name="T1" fmla="*/ 19 h 139"/>
              <a:gd name="T2" fmla="*/ 88 w 160"/>
              <a:gd name="T3" fmla="*/ 19 h 139"/>
              <a:gd name="T4" fmla="*/ 124 w 160"/>
              <a:gd name="T5" fmla="*/ 8 h 139"/>
              <a:gd name="T6" fmla="*/ 124 w 160"/>
              <a:gd name="T7" fmla="*/ 29 h 139"/>
              <a:gd name="T8" fmla="*/ 124 w 160"/>
              <a:gd name="T9" fmla="*/ 8 h 139"/>
              <a:gd name="T10" fmla="*/ 146 w 160"/>
              <a:gd name="T11" fmla="*/ 54 h 139"/>
              <a:gd name="T12" fmla="*/ 89 w 160"/>
              <a:gd name="T13" fmla="*/ 44 h 139"/>
              <a:gd name="T14" fmla="*/ 96 w 160"/>
              <a:gd name="T15" fmla="*/ 40 h 139"/>
              <a:gd name="T16" fmla="*/ 152 w 160"/>
              <a:gd name="T17" fmla="*/ 40 h 139"/>
              <a:gd name="T18" fmla="*/ 159 w 160"/>
              <a:gd name="T19" fmla="*/ 43 h 139"/>
              <a:gd name="T20" fmla="*/ 146 w 160"/>
              <a:gd name="T21" fmla="*/ 74 h 139"/>
              <a:gd name="T22" fmla="*/ 89 w 160"/>
              <a:gd name="T23" fmla="*/ 64 h 139"/>
              <a:gd name="T24" fmla="*/ 96 w 160"/>
              <a:gd name="T25" fmla="*/ 61 h 139"/>
              <a:gd name="T26" fmla="*/ 152 w 160"/>
              <a:gd name="T27" fmla="*/ 60 h 139"/>
              <a:gd name="T28" fmla="*/ 159 w 160"/>
              <a:gd name="T29" fmla="*/ 63 h 139"/>
              <a:gd name="T30" fmla="*/ 146 w 160"/>
              <a:gd name="T31" fmla="*/ 95 h 139"/>
              <a:gd name="T32" fmla="*/ 89 w 160"/>
              <a:gd name="T33" fmla="*/ 84 h 139"/>
              <a:gd name="T34" fmla="*/ 96 w 160"/>
              <a:gd name="T35" fmla="*/ 81 h 139"/>
              <a:gd name="T36" fmla="*/ 152 w 160"/>
              <a:gd name="T37" fmla="*/ 81 h 139"/>
              <a:gd name="T38" fmla="*/ 159 w 160"/>
              <a:gd name="T39" fmla="*/ 83 h 139"/>
              <a:gd name="T40" fmla="*/ 146 w 160"/>
              <a:gd name="T41" fmla="*/ 115 h 139"/>
              <a:gd name="T42" fmla="*/ 89 w 160"/>
              <a:gd name="T43" fmla="*/ 105 h 139"/>
              <a:gd name="T44" fmla="*/ 96 w 160"/>
              <a:gd name="T45" fmla="*/ 101 h 139"/>
              <a:gd name="T46" fmla="*/ 152 w 160"/>
              <a:gd name="T47" fmla="*/ 101 h 139"/>
              <a:gd name="T48" fmla="*/ 159 w 160"/>
              <a:gd name="T49" fmla="*/ 104 h 139"/>
              <a:gd name="T50" fmla="*/ 146 w 160"/>
              <a:gd name="T51" fmla="*/ 135 h 139"/>
              <a:gd name="T52" fmla="*/ 89 w 160"/>
              <a:gd name="T53" fmla="*/ 125 h 139"/>
              <a:gd name="T54" fmla="*/ 96 w 160"/>
              <a:gd name="T55" fmla="*/ 122 h 139"/>
              <a:gd name="T56" fmla="*/ 152 w 160"/>
              <a:gd name="T57" fmla="*/ 121 h 139"/>
              <a:gd name="T58" fmla="*/ 159 w 160"/>
              <a:gd name="T59" fmla="*/ 124 h 139"/>
              <a:gd name="T60" fmla="*/ 59 w 160"/>
              <a:gd name="T61" fmla="*/ 95 h 139"/>
              <a:gd name="T62" fmla="*/ 1 w 160"/>
              <a:gd name="T63" fmla="*/ 84 h 139"/>
              <a:gd name="T64" fmla="*/ 8 w 160"/>
              <a:gd name="T65" fmla="*/ 81 h 139"/>
              <a:gd name="T66" fmla="*/ 64 w 160"/>
              <a:gd name="T67" fmla="*/ 81 h 139"/>
              <a:gd name="T68" fmla="*/ 72 w 160"/>
              <a:gd name="T69" fmla="*/ 83 h 139"/>
              <a:gd name="T70" fmla="*/ 59 w 160"/>
              <a:gd name="T71" fmla="*/ 115 h 139"/>
              <a:gd name="T72" fmla="*/ 1 w 160"/>
              <a:gd name="T73" fmla="*/ 105 h 139"/>
              <a:gd name="T74" fmla="*/ 8 w 160"/>
              <a:gd name="T75" fmla="*/ 101 h 139"/>
              <a:gd name="T76" fmla="*/ 64 w 160"/>
              <a:gd name="T77" fmla="*/ 101 h 139"/>
              <a:gd name="T78" fmla="*/ 72 w 160"/>
              <a:gd name="T79" fmla="*/ 104 h 139"/>
              <a:gd name="T80" fmla="*/ 59 w 160"/>
              <a:gd name="T81" fmla="*/ 135 h 139"/>
              <a:gd name="T82" fmla="*/ 1 w 160"/>
              <a:gd name="T83" fmla="*/ 125 h 139"/>
              <a:gd name="T84" fmla="*/ 8 w 160"/>
              <a:gd name="T85" fmla="*/ 122 h 139"/>
              <a:gd name="T86" fmla="*/ 64 w 160"/>
              <a:gd name="T87" fmla="*/ 121 h 139"/>
              <a:gd name="T88" fmla="*/ 72 w 160"/>
              <a:gd name="T89" fmla="*/ 124 h 139"/>
              <a:gd name="T90" fmla="*/ 0 w 160"/>
              <a:gd name="T91" fmla="*/ 59 h 139"/>
              <a:gd name="T92" fmla="*/ 72 w 160"/>
              <a:gd name="T93" fmla="*/ 59 h 139"/>
              <a:gd name="T94" fmla="*/ 36 w 160"/>
              <a:gd name="T95" fmla="*/ 70 h 139"/>
              <a:gd name="T96" fmla="*/ 36 w 160"/>
              <a:gd name="T97" fmla="*/ 49 h 139"/>
              <a:gd name="T98" fmla="*/ 36 w 160"/>
              <a:gd name="T99" fmla="*/ 7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0" h="139">
                <a:moveTo>
                  <a:pt x="124" y="37"/>
                </a:moveTo>
                <a:cubicBezTo>
                  <a:pt x="144" y="37"/>
                  <a:pt x="160" y="29"/>
                  <a:pt x="160" y="19"/>
                </a:cubicBezTo>
                <a:cubicBezTo>
                  <a:pt x="160" y="8"/>
                  <a:pt x="144" y="0"/>
                  <a:pt x="124" y="0"/>
                </a:cubicBezTo>
                <a:cubicBezTo>
                  <a:pt x="103" y="0"/>
                  <a:pt x="88" y="8"/>
                  <a:pt x="88" y="19"/>
                </a:cubicBezTo>
                <a:cubicBezTo>
                  <a:pt x="88" y="29"/>
                  <a:pt x="103" y="37"/>
                  <a:pt x="124" y="37"/>
                </a:cubicBezTo>
                <a:close/>
                <a:moveTo>
                  <a:pt x="124" y="8"/>
                </a:moveTo>
                <a:cubicBezTo>
                  <a:pt x="141" y="8"/>
                  <a:pt x="152" y="14"/>
                  <a:pt x="152" y="19"/>
                </a:cubicBezTo>
                <a:cubicBezTo>
                  <a:pt x="152" y="23"/>
                  <a:pt x="141" y="29"/>
                  <a:pt x="124" y="29"/>
                </a:cubicBezTo>
                <a:cubicBezTo>
                  <a:pt x="107" y="29"/>
                  <a:pt x="96" y="23"/>
                  <a:pt x="96" y="19"/>
                </a:cubicBezTo>
                <a:cubicBezTo>
                  <a:pt x="96" y="14"/>
                  <a:pt x="107" y="8"/>
                  <a:pt x="124" y="8"/>
                </a:cubicBezTo>
                <a:close/>
                <a:moveTo>
                  <a:pt x="159" y="43"/>
                </a:moveTo>
                <a:cubicBezTo>
                  <a:pt x="158" y="47"/>
                  <a:pt x="153" y="51"/>
                  <a:pt x="146" y="54"/>
                </a:cubicBezTo>
                <a:cubicBezTo>
                  <a:pt x="140" y="56"/>
                  <a:pt x="132" y="58"/>
                  <a:pt x="124" y="58"/>
                </a:cubicBezTo>
                <a:cubicBezTo>
                  <a:pt x="107" y="58"/>
                  <a:pt x="93" y="52"/>
                  <a:pt x="89" y="44"/>
                </a:cubicBezTo>
                <a:cubicBezTo>
                  <a:pt x="88" y="42"/>
                  <a:pt x="89" y="39"/>
                  <a:pt x="91" y="38"/>
                </a:cubicBezTo>
                <a:cubicBezTo>
                  <a:pt x="93" y="38"/>
                  <a:pt x="95" y="38"/>
                  <a:pt x="96" y="40"/>
                </a:cubicBezTo>
                <a:cubicBezTo>
                  <a:pt x="98" y="45"/>
                  <a:pt x="109" y="50"/>
                  <a:pt x="124" y="50"/>
                </a:cubicBezTo>
                <a:cubicBezTo>
                  <a:pt x="139" y="50"/>
                  <a:pt x="150" y="45"/>
                  <a:pt x="152" y="40"/>
                </a:cubicBezTo>
                <a:cubicBezTo>
                  <a:pt x="153" y="38"/>
                  <a:pt x="155" y="37"/>
                  <a:pt x="157" y="38"/>
                </a:cubicBezTo>
                <a:cubicBezTo>
                  <a:pt x="159" y="38"/>
                  <a:pt x="160" y="41"/>
                  <a:pt x="159" y="43"/>
                </a:cubicBezTo>
                <a:close/>
                <a:moveTo>
                  <a:pt x="159" y="63"/>
                </a:moveTo>
                <a:cubicBezTo>
                  <a:pt x="158" y="68"/>
                  <a:pt x="153" y="72"/>
                  <a:pt x="146" y="74"/>
                </a:cubicBezTo>
                <a:cubicBezTo>
                  <a:pt x="140" y="77"/>
                  <a:pt x="132" y="78"/>
                  <a:pt x="124" y="78"/>
                </a:cubicBezTo>
                <a:cubicBezTo>
                  <a:pt x="107" y="78"/>
                  <a:pt x="93" y="72"/>
                  <a:pt x="89" y="64"/>
                </a:cubicBezTo>
                <a:cubicBezTo>
                  <a:pt x="88" y="62"/>
                  <a:pt x="89" y="60"/>
                  <a:pt x="91" y="59"/>
                </a:cubicBezTo>
                <a:cubicBezTo>
                  <a:pt x="93" y="58"/>
                  <a:pt x="95" y="59"/>
                  <a:pt x="96" y="61"/>
                </a:cubicBezTo>
                <a:cubicBezTo>
                  <a:pt x="98" y="65"/>
                  <a:pt x="109" y="70"/>
                  <a:pt x="124" y="70"/>
                </a:cubicBezTo>
                <a:cubicBezTo>
                  <a:pt x="139" y="70"/>
                  <a:pt x="150" y="65"/>
                  <a:pt x="152" y="60"/>
                </a:cubicBezTo>
                <a:cubicBezTo>
                  <a:pt x="153" y="58"/>
                  <a:pt x="155" y="57"/>
                  <a:pt x="157" y="58"/>
                </a:cubicBezTo>
                <a:cubicBezTo>
                  <a:pt x="159" y="59"/>
                  <a:pt x="160" y="61"/>
                  <a:pt x="159" y="63"/>
                </a:cubicBezTo>
                <a:close/>
                <a:moveTo>
                  <a:pt x="159" y="83"/>
                </a:moveTo>
                <a:cubicBezTo>
                  <a:pt x="158" y="88"/>
                  <a:pt x="153" y="92"/>
                  <a:pt x="146" y="95"/>
                </a:cubicBezTo>
                <a:cubicBezTo>
                  <a:pt x="140" y="97"/>
                  <a:pt x="132" y="98"/>
                  <a:pt x="124" y="98"/>
                </a:cubicBezTo>
                <a:cubicBezTo>
                  <a:pt x="107" y="98"/>
                  <a:pt x="93" y="93"/>
                  <a:pt x="89" y="84"/>
                </a:cubicBezTo>
                <a:cubicBezTo>
                  <a:pt x="88" y="82"/>
                  <a:pt x="89" y="80"/>
                  <a:pt x="91" y="79"/>
                </a:cubicBezTo>
                <a:cubicBezTo>
                  <a:pt x="93" y="78"/>
                  <a:pt x="95" y="79"/>
                  <a:pt x="96" y="81"/>
                </a:cubicBezTo>
                <a:cubicBezTo>
                  <a:pt x="98" y="86"/>
                  <a:pt x="109" y="90"/>
                  <a:pt x="124" y="90"/>
                </a:cubicBezTo>
                <a:cubicBezTo>
                  <a:pt x="139" y="90"/>
                  <a:pt x="150" y="85"/>
                  <a:pt x="152" y="81"/>
                </a:cubicBezTo>
                <a:cubicBezTo>
                  <a:pt x="153" y="79"/>
                  <a:pt x="155" y="78"/>
                  <a:pt x="157" y="78"/>
                </a:cubicBezTo>
                <a:cubicBezTo>
                  <a:pt x="159" y="79"/>
                  <a:pt x="160" y="81"/>
                  <a:pt x="159" y="83"/>
                </a:cubicBezTo>
                <a:close/>
                <a:moveTo>
                  <a:pt x="159" y="104"/>
                </a:moveTo>
                <a:cubicBezTo>
                  <a:pt x="158" y="108"/>
                  <a:pt x="153" y="112"/>
                  <a:pt x="146" y="115"/>
                </a:cubicBezTo>
                <a:cubicBezTo>
                  <a:pt x="140" y="117"/>
                  <a:pt x="132" y="119"/>
                  <a:pt x="124" y="119"/>
                </a:cubicBezTo>
                <a:cubicBezTo>
                  <a:pt x="107" y="119"/>
                  <a:pt x="93" y="113"/>
                  <a:pt x="89" y="105"/>
                </a:cubicBezTo>
                <a:cubicBezTo>
                  <a:pt x="88" y="103"/>
                  <a:pt x="89" y="100"/>
                  <a:pt x="91" y="99"/>
                </a:cubicBezTo>
                <a:cubicBezTo>
                  <a:pt x="93" y="99"/>
                  <a:pt x="95" y="99"/>
                  <a:pt x="96" y="101"/>
                </a:cubicBezTo>
                <a:cubicBezTo>
                  <a:pt x="98" y="106"/>
                  <a:pt x="109" y="111"/>
                  <a:pt x="124" y="111"/>
                </a:cubicBezTo>
                <a:cubicBezTo>
                  <a:pt x="139" y="111"/>
                  <a:pt x="150" y="106"/>
                  <a:pt x="152" y="101"/>
                </a:cubicBezTo>
                <a:cubicBezTo>
                  <a:pt x="153" y="99"/>
                  <a:pt x="155" y="98"/>
                  <a:pt x="157" y="99"/>
                </a:cubicBezTo>
                <a:cubicBezTo>
                  <a:pt x="159" y="99"/>
                  <a:pt x="160" y="102"/>
                  <a:pt x="159" y="104"/>
                </a:cubicBezTo>
                <a:close/>
                <a:moveTo>
                  <a:pt x="159" y="124"/>
                </a:moveTo>
                <a:cubicBezTo>
                  <a:pt x="158" y="129"/>
                  <a:pt x="153" y="133"/>
                  <a:pt x="146" y="135"/>
                </a:cubicBezTo>
                <a:cubicBezTo>
                  <a:pt x="140" y="138"/>
                  <a:pt x="132" y="139"/>
                  <a:pt x="124" y="139"/>
                </a:cubicBezTo>
                <a:cubicBezTo>
                  <a:pt x="107" y="139"/>
                  <a:pt x="93" y="133"/>
                  <a:pt x="89" y="125"/>
                </a:cubicBezTo>
                <a:cubicBezTo>
                  <a:pt x="88" y="123"/>
                  <a:pt x="89" y="121"/>
                  <a:pt x="91" y="120"/>
                </a:cubicBezTo>
                <a:cubicBezTo>
                  <a:pt x="93" y="119"/>
                  <a:pt x="95" y="120"/>
                  <a:pt x="96" y="122"/>
                </a:cubicBezTo>
                <a:cubicBezTo>
                  <a:pt x="98" y="126"/>
                  <a:pt x="109" y="131"/>
                  <a:pt x="124" y="131"/>
                </a:cubicBezTo>
                <a:cubicBezTo>
                  <a:pt x="139" y="131"/>
                  <a:pt x="150" y="126"/>
                  <a:pt x="152" y="121"/>
                </a:cubicBezTo>
                <a:cubicBezTo>
                  <a:pt x="153" y="119"/>
                  <a:pt x="155" y="118"/>
                  <a:pt x="157" y="119"/>
                </a:cubicBezTo>
                <a:cubicBezTo>
                  <a:pt x="159" y="120"/>
                  <a:pt x="160" y="122"/>
                  <a:pt x="159" y="124"/>
                </a:cubicBezTo>
                <a:close/>
                <a:moveTo>
                  <a:pt x="72" y="83"/>
                </a:moveTo>
                <a:cubicBezTo>
                  <a:pt x="70" y="88"/>
                  <a:pt x="65" y="92"/>
                  <a:pt x="59" y="95"/>
                </a:cubicBezTo>
                <a:cubicBezTo>
                  <a:pt x="52" y="97"/>
                  <a:pt x="44" y="98"/>
                  <a:pt x="36" y="98"/>
                </a:cubicBezTo>
                <a:cubicBezTo>
                  <a:pt x="19" y="98"/>
                  <a:pt x="5" y="93"/>
                  <a:pt x="1" y="84"/>
                </a:cubicBezTo>
                <a:cubicBezTo>
                  <a:pt x="0" y="82"/>
                  <a:pt x="1" y="80"/>
                  <a:pt x="3" y="79"/>
                </a:cubicBezTo>
                <a:cubicBezTo>
                  <a:pt x="5" y="78"/>
                  <a:pt x="7" y="79"/>
                  <a:pt x="8" y="81"/>
                </a:cubicBezTo>
                <a:cubicBezTo>
                  <a:pt x="10" y="86"/>
                  <a:pt x="21" y="90"/>
                  <a:pt x="36" y="90"/>
                </a:cubicBezTo>
                <a:cubicBezTo>
                  <a:pt x="51" y="90"/>
                  <a:pt x="62" y="85"/>
                  <a:pt x="64" y="81"/>
                </a:cubicBezTo>
                <a:cubicBezTo>
                  <a:pt x="65" y="79"/>
                  <a:pt x="67" y="78"/>
                  <a:pt x="69" y="78"/>
                </a:cubicBezTo>
                <a:cubicBezTo>
                  <a:pt x="71" y="79"/>
                  <a:pt x="72" y="81"/>
                  <a:pt x="72" y="83"/>
                </a:cubicBezTo>
                <a:close/>
                <a:moveTo>
                  <a:pt x="72" y="104"/>
                </a:moveTo>
                <a:cubicBezTo>
                  <a:pt x="70" y="108"/>
                  <a:pt x="65" y="112"/>
                  <a:pt x="59" y="115"/>
                </a:cubicBezTo>
                <a:cubicBezTo>
                  <a:pt x="52" y="117"/>
                  <a:pt x="44" y="119"/>
                  <a:pt x="36" y="119"/>
                </a:cubicBezTo>
                <a:cubicBezTo>
                  <a:pt x="19" y="119"/>
                  <a:pt x="5" y="113"/>
                  <a:pt x="1" y="105"/>
                </a:cubicBezTo>
                <a:cubicBezTo>
                  <a:pt x="0" y="103"/>
                  <a:pt x="1" y="100"/>
                  <a:pt x="3" y="99"/>
                </a:cubicBezTo>
                <a:cubicBezTo>
                  <a:pt x="5" y="99"/>
                  <a:pt x="7" y="99"/>
                  <a:pt x="8" y="101"/>
                </a:cubicBezTo>
                <a:cubicBezTo>
                  <a:pt x="10" y="106"/>
                  <a:pt x="21" y="111"/>
                  <a:pt x="36" y="111"/>
                </a:cubicBezTo>
                <a:cubicBezTo>
                  <a:pt x="51" y="111"/>
                  <a:pt x="62" y="106"/>
                  <a:pt x="64" y="101"/>
                </a:cubicBezTo>
                <a:cubicBezTo>
                  <a:pt x="65" y="99"/>
                  <a:pt x="67" y="98"/>
                  <a:pt x="69" y="99"/>
                </a:cubicBezTo>
                <a:cubicBezTo>
                  <a:pt x="71" y="99"/>
                  <a:pt x="72" y="102"/>
                  <a:pt x="72" y="104"/>
                </a:cubicBezTo>
                <a:close/>
                <a:moveTo>
                  <a:pt x="72" y="124"/>
                </a:moveTo>
                <a:cubicBezTo>
                  <a:pt x="70" y="129"/>
                  <a:pt x="65" y="133"/>
                  <a:pt x="59" y="135"/>
                </a:cubicBezTo>
                <a:cubicBezTo>
                  <a:pt x="52" y="138"/>
                  <a:pt x="44" y="139"/>
                  <a:pt x="36" y="139"/>
                </a:cubicBezTo>
                <a:cubicBezTo>
                  <a:pt x="19" y="139"/>
                  <a:pt x="5" y="133"/>
                  <a:pt x="1" y="125"/>
                </a:cubicBezTo>
                <a:cubicBezTo>
                  <a:pt x="0" y="123"/>
                  <a:pt x="1" y="121"/>
                  <a:pt x="3" y="120"/>
                </a:cubicBezTo>
                <a:cubicBezTo>
                  <a:pt x="5" y="119"/>
                  <a:pt x="7" y="120"/>
                  <a:pt x="8" y="122"/>
                </a:cubicBezTo>
                <a:cubicBezTo>
                  <a:pt x="10" y="126"/>
                  <a:pt x="21" y="131"/>
                  <a:pt x="36" y="131"/>
                </a:cubicBezTo>
                <a:cubicBezTo>
                  <a:pt x="51" y="131"/>
                  <a:pt x="62" y="126"/>
                  <a:pt x="64" y="121"/>
                </a:cubicBezTo>
                <a:cubicBezTo>
                  <a:pt x="65" y="119"/>
                  <a:pt x="67" y="118"/>
                  <a:pt x="69" y="119"/>
                </a:cubicBezTo>
                <a:cubicBezTo>
                  <a:pt x="71" y="120"/>
                  <a:pt x="72" y="122"/>
                  <a:pt x="72" y="124"/>
                </a:cubicBezTo>
                <a:close/>
                <a:moveTo>
                  <a:pt x="36" y="41"/>
                </a:moveTo>
                <a:cubicBezTo>
                  <a:pt x="16" y="41"/>
                  <a:pt x="0" y="49"/>
                  <a:pt x="0" y="59"/>
                </a:cubicBezTo>
                <a:cubicBezTo>
                  <a:pt x="0" y="70"/>
                  <a:pt x="16" y="78"/>
                  <a:pt x="36" y="78"/>
                </a:cubicBezTo>
                <a:cubicBezTo>
                  <a:pt x="57" y="78"/>
                  <a:pt x="72" y="70"/>
                  <a:pt x="72" y="59"/>
                </a:cubicBezTo>
                <a:cubicBezTo>
                  <a:pt x="72" y="49"/>
                  <a:pt x="57" y="41"/>
                  <a:pt x="36" y="41"/>
                </a:cubicBezTo>
                <a:close/>
                <a:moveTo>
                  <a:pt x="36" y="70"/>
                </a:moveTo>
                <a:cubicBezTo>
                  <a:pt x="19" y="70"/>
                  <a:pt x="8" y="64"/>
                  <a:pt x="8" y="59"/>
                </a:cubicBezTo>
                <a:cubicBezTo>
                  <a:pt x="8" y="55"/>
                  <a:pt x="19" y="49"/>
                  <a:pt x="36" y="49"/>
                </a:cubicBezTo>
                <a:cubicBezTo>
                  <a:pt x="53" y="49"/>
                  <a:pt x="64" y="55"/>
                  <a:pt x="64" y="59"/>
                </a:cubicBezTo>
                <a:cubicBezTo>
                  <a:pt x="64" y="64"/>
                  <a:pt x="53" y="70"/>
                  <a:pt x="36" y="70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0" name="Freeform 1152">
            <a:extLst>
              <a:ext uri="{FF2B5EF4-FFF2-40B4-BE49-F238E27FC236}">
                <a16:creationId xmlns:a16="http://schemas.microsoft.com/office/drawing/2014/main" id="{7919078F-0889-4942-8180-BBF3228E2FED}"/>
              </a:ext>
            </a:extLst>
          </p:cNvPr>
          <p:cNvSpPr>
            <a:spLocks noEditPoints="1"/>
          </p:cNvSpPr>
          <p:nvPr/>
        </p:nvSpPr>
        <p:spPr bwMode="auto">
          <a:xfrm>
            <a:off x="626688" y="3514447"/>
            <a:ext cx="276216" cy="277813"/>
          </a:xfrm>
          <a:custGeom>
            <a:avLst/>
            <a:gdLst>
              <a:gd name="T0" fmla="*/ 112 w 160"/>
              <a:gd name="T1" fmla="*/ 21 h 160"/>
              <a:gd name="T2" fmla="*/ 136 w 160"/>
              <a:gd name="T3" fmla="*/ 27 h 160"/>
              <a:gd name="T4" fmla="*/ 80 w 160"/>
              <a:gd name="T5" fmla="*/ 0 h 160"/>
              <a:gd name="T6" fmla="*/ 80 w 160"/>
              <a:gd name="T7" fmla="*/ 139 h 160"/>
              <a:gd name="T8" fmla="*/ 80 w 160"/>
              <a:gd name="T9" fmla="*/ 27 h 160"/>
              <a:gd name="T10" fmla="*/ 83 w 160"/>
              <a:gd name="T11" fmla="*/ 32 h 160"/>
              <a:gd name="T12" fmla="*/ 80 w 160"/>
              <a:gd name="T13" fmla="*/ 120 h 160"/>
              <a:gd name="T14" fmla="*/ 83 w 160"/>
              <a:gd name="T15" fmla="*/ 123 h 160"/>
              <a:gd name="T16" fmla="*/ 128 w 160"/>
              <a:gd name="T17" fmla="*/ 77 h 160"/>
              <a:gd name="T18" fmla="*/ 32 w 160"/>
              <a:gd name="T19" fmla="*/ 77 h 160"/>
              <a:gd name="T20" fmla="*/ 37 w 160"/>
              <a:gd name="T21" fmla="*/ 77 h 160"/>
              <a:gd name="T22" fmla="*/ 77 w 160"/>
              <a:gd name="T23" fmla="*/ 67 h 160"/>
              <a:gd name="T24" fmla="*/ 51 w 160"/>
              <a:gd name="T25" fmla="*/ 109 h 160"/>
              <a:gd name="T26" fmla="*/ 83 w 160"/>
              <a:gd name="T27" fmla="*/ 67 h 160"/>
              <a:gd name="T28" fmla="*/ 80 w 160"/>
              <a:gd name="T29" fmla="*/ 83 h 160"/>
              <a:gd name="T30" fmla="*/ 35 w 160"/>
              <a:gd name="T31" fmla="*/ 140 h 160"/>
              <a:gd name="T32" fmla="*/ 17 w 160"/>
              <a:gd name="T33" fmla="*/ 128 h 160"/>
              <a:gd name="T34" fmla="*/ 22 w 160"/>
              <a:gd name="T35" fmla="*/ 134 h 160"/>
              <a:gd name="T36" fmla="*/ 26 w 160"/>
              <a:gd name="T37" fmla="*/ 135 h 160"/>
              <a:gd name="T38" fmla="*/ 30 w 160"/>
              <a:gd name="T39" fmla="*/ 135 h 160"/>
              <a:gd name="T40" fmla="*/ 13 w 160"/>
              <a:gd name="T41" fmla="*/ 121 h 160"/>
              <a:gd name="T42" fmla="*/ 160 w 160"/>
              <a:gd name="T43" fmla="*/ 83 h 160"/>
              <a:gd name="T44" fmla="*/ 6 w 160"/>
              <a:gd name="T45" fmla="*/ 88 h 160"/>
              <a:gd name="T46" fmla="*/ 5 w 160"/>
              <a:gd name="T47" fmla="*/ 98 h 160"/>
              <a:gd name="T48" fmla="*/ 5 w 160"/>
              <a:gd name="T49" fmla="*/ 98 h 160"/>
              <a:gd name="T50" fmla="*/ 10 w 160"/>
              <a:gd name="T51" fmla="*/ 114 h 160"/>
              <a:gd name="T52" fmla="*/ 6 w 160"/>
              <a:gd name="T53" fmla="*/ 106 h 160"/>
              <a:gd name="T54" fmla="*/ 78 w 160"/>
              <a:gd name="T55" fmla="*/ 160 h 160"/>
              <a:gd name="T56" fmla="*/ 139 w 160"/>
              <a:gd name="T57" fmla="*/ 129 h 160"/>
              <a:gd name="T58" fmla="*/ 122 w 160"/>
              <a:gd name="T59" fmla="*/ 142 h 160"/>
              <a:gd name="T60" fmla="*/ 122 w 160"/>
              <a:gd name="T61" fmla="*/ 142 h 160"/>
              <a:gd name="T62" fmla="*/ 132 w 160"/>
              <a:gd name="T63" fmla="*/ 137 h 160"/>
              <a:gd name="T64" fmla="*/ 146 w 160"/>
              <a:gd name="T65" fmla="*/ 123 h 160"/>
              <a:gd name="T66" fmla="*/ 136 w 160"/>
              <a:gd name="T67" fmla="*/ 136 h 160"/>
              <a:gd name="T68" fmla="*/ 154 w 160"/>
              <a:gd name="T69" fmla="*/ 91 h 160"/>
              <a:gd name="T70" fmla="*/ 156 w 160"/>
              <a:gd name="T71" fmla="*/ 96 h 160"/>
              <a:gd name="T72" fmla="*/ 156 w 160"/>
              <a:gd name="T73" fmla="*/ 96 h 160"/>
              <a:gd name="T74" fmla="*/ 43 w 160"/>
              <a:gd name="T75" fmla="*/ 148 h 160"/>
              <a:gd name="T76" fmla="*/ 153 w 160"/>
              <a:gd name="T77" fmla="*/ 109 h 160"/>
              <a:gd name="T78" fmla="*/ 148 w 160"/>
              <a:gd name="T79" fmla="*/ 116 h 160"/>
              <a:gd name="T80" fmla="*/ 68 w 160"/>
              <a:gd name="T81" fmla="*/ 156 h 160"/>
              <a:gd name="T82" fmla="*/ 71 w 160"/>
              <a:gd name="T83" fmla="*/ 154 h 160"/>
              <a:gd name="T84" fmla="*/ 58 w 160"/>
              <a:gd name="T85" fmla="*/ 154 h 160"/>
              <a:gd name="T86" fmla="*/ 63 w 160"/>
              <a:gd name="T87" fmla="*/ 158 h 160"/>
              <a:gd name="T88" fmla="*/ 46 w 160"/>
              <a:gd name="T89" fmla="*/ 153 h 160"/>
              <a:gd name="T90" fmla="*/ 92 w 160"/>
              <a:gd name="T91" fmla="*/ 157 h 160"/>
              <a:gd name="T92" fmla="*/ 101 w 160"/>
              <a:gd name="T93" fmla="*/ 152 h 160"/>
              <a:gd name="T94" fmla="*/ 101 w 160"/>
              <a:gd name="T95" fmla="*/ 152 h 160"/>
              <a:gd name="T96" fmla="*/ 112 w 160"/>
              <a:gd name="T97" fmla="*/ 150 h 160"/>
              <a:gd name="T98" fmla="*/ 87 w 160"/>
              <a:gd name="T99" fmla="*/ 160 h 160"/>
              <a:gd name="T100" fmla="*/ 115 w 160"/>
              <a:gd name="T101" fmla="*/ 14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60">
                <a:moveTo>
                  <a:pt x="3" y="83"/>
                </a:moveTo>
                <a:cubicBezTo>
                  <a:pt x="4" y="83"/>
                  <a:pt x="5" y="81"/>
                  <a:pt x="5" y="80"/>
                </a:cubicBezTo>
                <a:cubicBezTo>
                  <a:pt x="5" y="39"/>
                  <a:pt x="39" y="5"/>
                  <a:pt x="80" y="5"/>
                </a:cubicBezTo>
                <a:cubicBezTo>
                  <a:pt x="97" y="5"/>
                  <a:pt x="113" y="11"/>
                  <a:pt x="126" y="21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1" y="21"/>
                  <a:pt x="109" y="23"/>
                  <a:pt x="109" y="24"/>
                </a:cubicBezTo>
                <a:cubicBezTo>
                  <a:pt x="109" y="25"/>
                  <a:pt x="111" y="27"/>
                  <a:pt x="112" y="27"/>
                </a:cubicBezTo>
                <a:cubicBezTo>
                  <a:pt x="133" y="27"/>
                  <a:pt x="133" y="27"/>
                  <a:pt x="133" y="27"/>
                </a:cubicBezTo>
                <a:cubicBezTo>
                  <a:pt x="133" y="27"/>
                  <a:pt x="133" y="27"/>
                  <a:pt x="134" y="27"/>
                </a:cubicBezTo>
                <a:cubicBezTo>
                  <a:pt x="136" y="27"/>
                  <a:pt x="136" y="27"/>
                  <a:pt x="136" y="27"/>
                </a:cubicBezTo>
                <a:cubicBezTo>
                  <a:pt x="136" y="3"/>
                  <a:pt x="136" y="3"/>
                  <a:pt x="136" y="3"/>
                </a:cubicBezTo>
                <a:cubicBezTo>
                  <a:pt x="136" y="1"/>
                  <a:pt x="135" y="0"/>
                  <a:pt x="133" y="0"/>
                </a:cubicBezTo>
                <a:cubicBezTo>
                  <a:pt x="132" y="0"/>
                  <a:pt x="131" y="1"/>
                  <a:pt x="131" y="3"/>
                </a:cubicBezTo>
                <a:cubicBezTo>
                  <a:pt x="131" y="18"/>
                  <a:pt x="131" y="18"/>
                  <a:pt x="131" y="18"/>
                </a:cubicBezTo>
                <a:cubicBezTo>
                  <a:pt x="116" y="6"/>
                  <a:pt x="99" y="0"/>
                  <a:pt x="80" y="0"/>
                </a:cubicBezTo>
                <a:cubicBezTo>
                  <a:pt x="36" y="0"/>
                  <a:pt x="0" y="36"/>
                  <a:pt x="0" y="80"/>
                </a:cubicBezTo>
                <a:cubicBezTo>
                  <a:pt x="0" y="81"/>
                  <a:pt x="1" y="83"/>
                  <a:pt x="3" y="83"/>
                </a:cubicBezTo>
                <a:close/>
                <a:moveTo>
                  <a:pt x="80" y="21"/>
                </a:moveTo>
                <a:cubicBezTo>
                  <a:pt x="48" y="21"/>
                  <a:pt x="21" y="48"/>
                  <a:pt x="21" y="80"/>
                </a:cubicBezTo>
                <a:cubicBezTo>
                  <a:pt x="21" y="112"/>
                  <a:pt x="48" y="139"/>
                  <a:pt x="80" y="139"/>
                </a:cubicBezTo>
                <a:cubicBezTo>
                  <a:pt x="112" y="139"/>
                  <a:pt x="139" y="112"/>
                  <a:pt x="139" y="80"/>
                </a:cubicBezTo>
                <a:cubicBezTo>
                  <a:pt x="139" y="48"/>
                  <a:pt x="112" y="21"/>
                  <a:pt x="80" y="21"/>
                </a:cubicBezTo>
                <a:close/>
                <a:moveTo>
                  <a:pt x="80" y="133"/>
                </a:moveTo>
                <a:cubicBezTo>
                  <a:pt x="51" y="133"/>
                  <a:pt x="27" y="109"/>
                  <a:pt x="27" y="80"/>
                </a:cubicBezTo>
                <a:cubicBezTo>
                  <a:pt x="27" y="51"/>
                  <a:pt x="51" y="27"/>
                  <a:pt x="80" y="27"/>
                </a:cubicBezTo>
                <a:cubicBezTo>
                  <a:pt x="109" y="27"/>
                  <a:pt x="133" y="51"/>
                  <a:pt x="133" y="80"/>
                </a:cubicBezTo>
                <a:cubicBezTo>
                  <a:pt x="133" y="109"/>
                  <a:pt x="109" y="133"/>
                  <a:pt x="80" y="133"/>
                </a:cubicBezTo>
                <a:close/>
                <a:moveTo>
                  <a:pt x="80" y="40"/>
                </a:moveTo>
                <a:cubicBezTo>
                  <a:pt x="81" y="40"/>
                  <a:pt x="83" y="39"/>
                  <a:pt x="83" y="37"/>
                </a:cubicBezTo>
                <a:cubicBezTo>
                  <a:pt x="83" y="32"/>
                  <a:pt x="83" y="32"/>
                  <a:pt x="83" y="32"/>
                </a:cubicBezTo>
                <a:cubicBezTo>
                  <a:pt x="83" y="31"/>
                  <a:pt x="81" y="29"/>
                  <a:pt x="80" y="29"/>
                </a:cubicBezTo>
                <a:cubicBezTo>
                  <a:pt x="79" y="29"/>
                  <a:pt x="77" y="31"/>
                  <a:pt x="77" y="32"/>
                </a:cubicBezTo>
                <a:cubicBezTo>
                  <a:pt x="77" y="37"/>
                  <a:pt x="77" y="37"/>
                  <a:pt x="77" y="37"/>
                </a:cubicBezTo>
                <a:cubicBezTo>
                  <a:pt x="77" y="39"/>
                  <a:pt x="79" y="40"/>
                  <a:pt x="80" y="40"/>
                </a:cubicBezTo>
                <a:close/>
                <a:moveTo>
                  <a:pt x="80" y="120"/>
                </a:moveTo>
                <a:cubicBezTo>
                  <a:pt x="79" y="120"/>
                  <a:pt x="77" y="121"/>
                  <a:pt x="77" y="123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77" y="129"/>
                  <a:pt x="79" y="131"/>
                  <a:pt x="80" y="131"/>
                </a:cubicBezTo>
                <a:cubicBezTo>
                  <a:pt x="81" y="131"/>
                  <a:pt x="83" y="129"/>
                  <a:pt x="83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1"/>
                  <a:pt x="81" y="120"/>
                  <a:pt x="80" y="120"/>
                </a:cubicBezTo>
                <a:close/>
                <a:moveTo>
                  <a:pt x="123" y="83"/>
                </a:moveTo>
                <a:cubicBezTo>
                  <a:pt x="128" y="83"/>
                  <a:pt x="128" y="83"/>
                  <a:pt x="128" y="83"/>
                </a:cubicBezTo>
                <a:cubicBezTo>
                  <a:pt x="129" y="83"/>
                  <a:pt x="131" y="81"/>
                  <a:pt x="131" y="80"/>
                </a:cubicBezTo>
                <a:cubicBezTo>
                  <a:pt x="131" y="79"/>
                  <a:pt x="129" y="77"/>
                  <a:pt x="128" y="77"/>
                </a:cubicBezTo>
                <a:cubicBezTo>
                  <a:pt x="123" y="77"/>
                  <a:pt x="123" y="77"/>
                  <a:pt x="123" y="77"/>
                </a:cubicBezTo>
                <a:cubicBezTo>
                  <a:pt x="121" y="77"/>
                  <a:pt x="120" y="79"/>
                  <a:pt x="120" y="80"/>
                </a:cubicBezTo>
                <a:cubicBezTo>
                  <a:pt x="120" y="81"/>
                  <a:pt x="121" y="83"/>
                  <a:pt x="123" y="83"/>
                </a:cubicBezTo>
                <a:close/>
                <a:moveTo>
                  <a:pt x="37" y="77"/>
                </a:moveTo>
                <a:cubicBezTo>
                  <a:pt x="32" y="77"/>
                  <a:pt x="32" y="77"/>
                  <a:pt x="32" y="77"/>
                </a:cubicBezTo>
                <a:cubicBezTo>
                  <a:pt x="31" y="77"/>
                  <a:pt x="29" y="79"/>
                  <a:pt x="29" y="80"/>
                </a:cubicBezTo>
                <a:cubicBezTo>
                  <a:pt x="29" y="81"/>
                  <a:pt x="31" y="83"/>
                  <a:pt x="32" y="83"/>
                </a:cubicBezTo>
                <a:cubicBezTo>
                  <a:pt x="37" y="83"/>
                  <a:pt x="37" y="83"/>
                  <a:pt x="37" y="83"/>
                </a:cubicBezTo>
                <a:cubicBezTo>
                  <a:pt x="39" y="83"/>
                  <a:pt x="40" y="81"/>
                  <a:pt x="40" y="80"/>
                </a:cubicBezTo>
                <a:cubicBezTo>
                  <a:pt x="40" y="79"/>
                  <a:pt x="39" y="77"/>
                  <a:pt x="37" y="77"/>
                </a:cubicBezTo>
                <a:close/>
                <a:moveTo>
                  <a:pt x="83" y="67"/>
                </a:moveTo>
                <a:cubicBezTo>
                  <a:pt x="83" y="53"/>
                  <a:pt x="83" y="53"/>
                  <a:pt x="83" y="53"/>
                </a:cubicBezTo>
                <a:cubicBezTo>
                  <a:pt x="83" y="52"/>
                  <a:pt x="81" y="51"/>
                  <a:pt x="80" y="51"/>
                </a:cubicBezTo>
                <a:cubicBezTo>
                  <a:pt x="79" y="51"/>
                  <a:pt x="77" y="52"/>
                  <a:pt x="77" y="53"/>
                </a:cubicBezTo>
                <a:cubicBezTo>
                  <a:pt x="77" y="67"/>
                  <a:pt x="77" y="67"/>
                  <a:pt x="77" y="67"/>
                </a:cubicBezTo>
                <a:cubicBezTo>
                  <a:pt x="73" y="68"/>
                  <a:pt x="69" y="72"/>
                  <a:pt x="69" y="77"/>
                </a:cubicBezTo>
                <a:cubicBezTo>
                  <a:pt x="69" y="79"/>
                  <a:pt x="70" y="81"/>
                  <a:pt x="71" y="83"/>
                </a:cubicBezTo>
                <a:cubicBezTo>
                  <a:pt x="49" y="105"/>
                  <a:pt x="49" y="105"/>
                  <a:pt x="49" y="105"/>
                </a:cubicBezTo>
                <a:cubicBezTo>
                  <a:pt x="48" y="106"/>
                  <a:pt x="48" y="108"/>
                  <a:pt x="49" y="109"/>
                </a:cubicBezTo>
                <a:cubicBezTo>
                  <a:pt x="49" y="109"/>
                  <a:pt x="50" y="109"/>
                  <a:pt x="51" y="109"/>
                </a:cubicBezTo>
                <a:cubicBezTo>
                  <a:pt x="51" y="109"/>
                  <a:pt x="52" y="109"/>
                  <a:pt x="53" y="109"/>
                </a:cubicBezTo>
                <a:cubicBezTo>
                  <a:pt x="75" y="87"/>
                  <a:pt x="75" y="87"/>
                  <a:pt x="75" y="87"/>
                </a:cubicBezTo>
                <a:cubicBezTo>
                  <a:pt x="76" y="87"/>
                  <a:pt x="78" y="88"/>
                  <a:pt x="80" y="88"/>
                </a:cubicBezTo>
                <a:cubicBezTo>
                  <a:pt x="86" y="88"/>
                  <a:pt x="91" y="83"/>
                  <a:pt x="91" y="77"/>
                </a:cubicBezTo>
                <a:cubicBezTo>
                  <a:pt x="91" y="72"/>
                  <a:pt x="87" y="68"/>
                  <a:pt x="83" y="67"/>
                </a:cubicBezTo>
                <a:close/>
                <a:moveTo>
                  <a:pt x="80" y="83"/>
                </a:moveTo>
                <a:cubicBezTo>
                  <a:pt x="77" y="83"/>
                  <a:pt x="75" y="80"/>
                  <a:pt x="75" y="77"/>
                </a:cubicBezTo>
                <a:cubicBezTo>
                  <a:pt x="75" y="74"/>
                  <a:pt x="77" y="72"/>
                  <a:pt x="80" y="72"/>
                </a:cubicBezTo>
                <a:cubicBezTo>
                  <a:pt x="83" y="72"/>
                  <a:pt x="85" y="74"/>
                  <a:pt x="85" y="77"/>
                </a:cubicBezTo>
                <a:cubicBezTo>
                  <a:pt x="85" y="80"/>
                  <a:pt x="83" y="83"/>
                  <a:pt x="80" y="83"/>
                </a:cubicBezTo>
                <a:close/>
                <a:moveTo>
                  <a:pt x="32" y="140"/>
                </a:moveTo>
                <a:cubicBezTo>
                  <a:pt x="31" y="142"/>
                  <a:pt x="31" y="143"/>
                  <a:pt x="32" y="144"/>
                </a:cubicBezTo>
                <a:cubicBezTo>
                  <a:pt x="33" y="145"/>
                  <a:pt x="33" y="145"/>
                  <a:pt x="34" y="145"/>
                </a:cubicBezTo>
                <a:cubicBezTo>
                  <a:pt x="35" y="145"/>
                  <a:pt x="35" y="144"/>
                  <a:pt x="36" y="144"/>
                </a:cubicBezTo>
                <a:cubicBezTo>
                  <a:pt x="37" y="142"/>
                  <a:pt x="37" y="141"/>
                  <a:pt x="35" y="140"/>
                </a:cubicBezTo>
                <a:cubicBezTo>
                  <a:pt x="34" y="139"/>
                  <a:pt x="33" y="139"/>
                  <a:pt x="32" y="140"/>
                </a:cubicBezTo>
                <a:close/>
                <a:moveTo>
                  <a:pt x="19" y="123"/>
                </a:moveTo>
                <a:cubicBezTo>
                  <a:pt x="18" y="122"/>
                  <a:pt x="17" y="122"/>
                  <a:pt x="16" y="123"/>
                </a:cubicBezTo>
                <a:cubicBezTo>
                  <a:pt x="14" y="124"/>
                  <a:pt x="14" y="125"/>
                  <a:pt x="15" y="127"/>
                </a:cubicBezTo>
                <a:cubicBezTo>
                  <a:pt x="15" y="127"/>
                  <a:pt x="16" y="128"/>
                  <a:pt x="17" y="128"/>
                </a:cubicBezTo>
                <a:cubicBezTo>
                  <a:pt x="18" y="128"/>
                  <a:pt x="18" y="127"/>
                  <a:pt x="19" y="127"/>
                </a:cubicBezTo>
                <a:cubicBezTo>
                  <a:pt x="20" y="126"/>
                  <a:pt x="20" y="125"/>
                  <a:pt x="19" y="123"/>
                </a:cubicBezTo>
                <a:close/>
                <a:moveTo>
                  <a:pt x="20" y="129"/>
                </a:moveTo>
                <a:cubicBezTo>
                  <a:pt x="19" y="130"/>
                  <a:pt x="19" y="132"/>
                  <a:pt x="20" y="133"/>
                </a:cubicBezTo>
                <a:cubicBezTo>
                  <a:pt x="21" y="134"/>
                  <a:pt x="21" y="134"/>
                  <a:pt x="22" y="134"/>
                </a:cubicBezTo>
                <a:cubicBezTo>
                  <a:pt x="23" y="134"/>
                  <a:pt x="23" y="134"/>
                  <a:pt x="24" y="133"/>
                </a:cubicBezTo>
                <a:cubicBezTo>
                  <a:pt x="25" y="132"/>
                  <a:pt x="25" y="131"/>
                  <a:pt x="24" y="129"/>
                </a:cubicBezTo>
                <a:cubicBezTo>
                  <a:pt x="23" y="128"/>
                  <a:pt x="21" y="128"/>
                  <a:pt x="20" y="129"/>
                </a:cubicBezTo>
                <a:close/>
                <a:moveTo>
                  <a:pt x="30" y="135"/>
                </a:moveTo>
                <a:cubicBezTo>
                  <a:pt x="28" y="134"/>
                  <a:pt x="27" y="134"/>
                  <a:pt x="26" y="135"/>
                </a:cubicBezTo>
                <a:cubicBezTo>
                  <a:pt x="25" y="136"/>
                  <a:pt x="25" y="138"/>
                  <a:pt x="26" y="139"/>
                </a:cubicBezTo>
                <a:cubicBezTo>
                  <a:pt x="26" y="139"/>
                  <a:pt x="27" y="140"/>
                  <a:pt x="28" y="140"/>
                </a:cubicBezTo>
                <a:cubicBezTo>
                  <a:pt x="28" y="140"/>
                  <a:pt x="29" y="139"/>
                  <a:pt x="30" y="139"/>
                </a:cubicBezTo>
                <a:cubicBezTo>
                  <a:pt x="31" y="138"/>
                  <a:pt x="31" y="136"/>
                  <a:pt x="30" y="135"/>
                </a:cubicBezTo>
                <a:cubicBezTo>
                  <a:pt x="30" y="135"/>
                  <a:pt x="30" y="135"/>
                  <a:pt x="30" y="135"/>
                </a:cubicBezTo>
                <a:close/>
                <a:moveTo>
                  <a:pt x="15" y="117"/>
                </a:moveTo>
                <a:cubicBezTo>
                  <a:pt x="15" y="117"/>
                  <a:pt x="15" y="117"/>
                  <a:pt x="15" y="117"/>
                </a:cubicBezTo>
                <a:cubicBezTo>
                  <a:pt x="14" y="116"/>
                  <a:pt x="13" y="115"/>
                  <a:pt x="11" y="116"/>
                </a:cubicBezTo>
                <a:cubicBezTo>
                  <a:pt x="10" y="117"/>
                  <a:pt x="10" y="118"/>
                  <a:pt x="10" y="120"/>
                </a:cubicBezTo>
                <a:cubicBezTo>
                  <a:pt x="11" y="120"/>
                  <a:pt x="12" y="121"/>
                  <a:pt x="13" y="121"/>
                </a:cubicBezTo>
                <a:cubicBezTo>
                  <a:pt x="13" y="121"/>
                  <a:pt x="14" y="121"/>
                  <a:pt x="14" y="121"/>
                </a:cubicBezTo>
                <a:cubicBezTo>
                  <a:pt x="15" y="120"/>
                  <a:pt x="16" y="118"/>
                  <a:pt x="15" y="117"/>
                </a:cubicBezTo>
                <a:close/>
                <a:moveTo>
                  <a:pt x="157" y="86"/>
                </a:moveTo>
                <a:cubicBezTo>
                  <a:pt x="157" y="86"/>
                  <a:pt x="157" y="86"/>
                  <a:pt x="157" y="86"/>
                </a:cubicBezTo>
                <a:cubicBezTo>
                  <a:pt x="159" y="86"/>
                  <a:pt x="160" y="85"/>
                  <a:pt x="160" y="83"/>
                </a:cubicBezTo>
                <a:cubicBezTo>
                  <a:pt x="160" y="82"/>
                  <a:pt x="159" y="80"/>
                  <a:pt x="157" y="80"/>
                </a:cubicBezTo>
                <a:cubicBezTo>
                  <a:pt x="156" y="80"/>
                  <a:pt x="155" y="81"/>
                  <a:pt x="155" y="83"/>
                </a:cubicBezTo>
                <a:cubicBezTo>
                  <a:pt x="155" y="84"/>
                  <a:pt x="156" y="86"/>
                  <a:pt x="157" y="86"/>
                </a:cubicBezTo>
                <a:close/>
                <a:moveTo>
                  <a:pt x="3" y="91"/>
                </a:moveTo>
                <a:cubicBezTo>
                  <a:pt x="5" y="90"/>
                  <a:pt x="6" y="89"/>
                  <a:pt x="6" y="88"/>
                </a:cubicBezTo>
                <a:cubicBezTo>
                  <a:pt x="6" y="86"/>
                  <a:pt x="4" y="85"/>
                  <a:pt x="3" y="85"/>
                </a:cubicBezTo>
                <a:cubicBezTo>
                  <a:pt x="1" y="85"/>
                  <a:pt x="0" y="87"/>
                  <a:pt x="0" y="88"/>
                </a:cubicBezTo>
                <a:cubicBezTo>
                  <a:pt x="1" y="90"/>
                  <a:pt x="2" y="91"/>
                  <a:pt x="3" y="91"/>
                </a:cubicBezTo>
                <a:cubicBezTo>
                  <a:pt x="3" y="91"/>
                  <a:pt x="3" y="91"/>
                  <a:pt x="3" y="91"/>
                </a:cubicBezTo>
                <a:close/>
                <a:moveTo>
                  <a:pt x="5" y="98"/>
                </a:moveTo>
                <a:cubicBezTo>
                  <a:pt x="6" y="98"/>
                  <a:pt x="7" y="97"/>
                  <a:pt x="7" y="95"/>
                </a:cubicBezTo>
                <a:cubicBezTo>
                  <a:pt x="7" y="94"/>
                  <a:pt x="5" y="93"/>
                  <a:pt x="4" y="93"/>
                </a:cubicBezTo>
                <a:cubicBezTo>
                  <a:pt x="2" y="94"/>
                  <a:pt x="1" y="95"/>
                  <a:pt x="2" y="96"/>
                </a:cubicBezTo>
                <a:cubicBezTo>
                  <a:pt x="2" y="98"/>
                  <a:pt x="3" y="99"/>
                  <a:pt x="4" y="99"/>
                </a:cubicBezTo>
                <a:cubicBezTo>
                  <a:pt x="4" y="99"/>
                  <a:pt x="5" y="99"/>
                  <a:pt x="5" y="98"/>
                </a:cubicBezTo>
                <a:close/>
                <a:moveTo>
                  <a:pt x="12" y="110"/>
                </a:moveTo>
                <a:cubicBezTo>
                  <a:pt x="11" y="109"/>
                  <a:pt x="9" y="108"/>
                  <a:pt x="8" y="109"/>
                </a:cubicBezTo>
                <a:cubicBezTo>
                  <a:pt x="7" y="109"/>
                  <a:pt x="6" y="111"/>
                  <a:pt x="7" y="112"/>
                </a:cubicBezTo>
                <a:cubicBezTo>
                  <a:pt x="7" y="113"/>
                  <a:pt x="8" y="114"/>
                  <a:pt x="9" y="114"/>
                </a:cubicBezTo>
                <a:cubicBezTo>
                  <a:pt x="10" y="114"/>
                  <a:pt x="10" y="114"/>
                  <a:pt x="10" y="114"/>
                </a:cubicBezTo>
                <a:cubicBezTo>
                  <a:pt x="12" y="113"/>
                  <a:pt x="12" y="111"/>
                  <a:pt x="12" y="110"/>
                </a:cubicBezTo>
                <a:close/>
                <a:moveTo>
                  <a:pt x="9" y="103"/>
                </a:moveTo>
                <a:cubicBezTo>
                  <a:pt x="8" y="101"/>
                  <a:pt x="7" y="101"/>
                  <a:pt x="6" y="101"/>
                </a:cubicBezTo>
                <a:cubicBezTo>
                  <a:pt x="4" y="102"/>
                  <a:pt x="3" y="103"/>
                  <a:pt x="4" y="104"/>
                </a:cubicBezTo>
                <a:cubicBezTo>
                  <a:pt x="4" y="106"/>
                  <a:pt x="5" y="106"/>
                  <a:pt x="6" y="106"/>
                </a:cubicBezTo>
                <a:cubicBezTo>
                  <a:pt x="7" y="106"/>
                  <a:pt x="7" y="106"/>
                  <a:pt x="7" y="106"/>
                </a:cubicBezTo>
                <a:cubicBezTo>
                  <a:pt x="9" y="106"/>
                  <a:pt x="9" y="104"/>
                  <a:pt x="9" y="103"/>
                </a:cubicBezTo>
                <a:close/>
                <a:moveTo>
                  <a:pt x="79" y="155"/>
                </a:moveTo>
                <a:cubicBezTo>
                  <a:pt x="77" y="155"/>
                  <a:pt x="76" y="156"/>
                  <a:pt x="76" y="157"/>
                </a:cubicBezTo>
                <a:cubicBezTo>
                  <a:pt x="76" y="159"/>
                  <a:pt x="77" y="160"/>
                  <a:pt x="78" y="160"/>
                </a:cubicBezTo>
                <a:cubicBezTo>
                  <a:pt x="78" y="160"/>
                  <a:pt x="79" y="160"/>
                  <a:pt x="79" y="160"/>
                </a:cubicBezTo>
                <a:cubicBezTo>
                  <a:pt x="80" y="160"/>
                  <a:pt x="81" y="159"/>
                  <a:pt x="81" y="157"/>
                </a:cubicBezTo>
                <a:cubicBezTo>
                  <a:pt x="81" y="156"/>
                  <a:pt x="80" y="155"/>
                  <a:pt x="79" y="155"/>
                </a:cubicBezTo>
                <a:close/>
                <a:moveTo>
                  <a:pt x="139" y="126"/>
                </a:moveTo>
                <a:cubicBezTo>
                  <a:pt x="138" y="127"/>
                  <a:pt x="138" y="129"/>
                  <a:pt x="139" y="129"/>
                </a:cubicBezTo>
                <a:cubicBezTo>
                  <a:pt x="140" y="130"/>
                  <a:pt x="141" y="130"/>
                  <a:pt x="141" y="130"/>
                </a:cubicBezTo>
                <a:cubicBezTo>
                  <a:pt x="142" y="130"/>
                  <a:pt x="143" y="130"/>
                  <a:pt x="143" y="129"/>
                </a:cubicBezTo>
                <a:cubicBezTo>
                  <a:pt x="144" y="128"/>
                  <a:pt x="144" y="126"/>
                  <a:pt x="143" y="125"/>
                </a:cubicBezTo>
                <a:cubicBezTo>
                  <a:pt x="142" y="124"/>
                  <a:pt x="140" y="125"/>
                  <a:pt x="139" y="126"/>
                </a:cubicBezTo>
                <a:close/>
                <a:moveTo>
                  <a:pt x="122" y="142"/>
                </a:moveTo>
                <a:cubicBezTo>
                  <a:pt x="121" y="142"/>
                  <a:pt x="121" y="144"/>
                  <a:pt x="122" y="145"/>
                </a:cubicBezTo>
                <a:cubicBezTo>
                  <a:pt x="122" y="146"/>
                  <a:pt x="123" y="146"/>
                  <a:pt x="124" y="146"/>
                </a:cubicBezTo>
                <a:cubicBezTo>
                  <a:pt x="124" y="146"/>
                  <a:pt x="125" y="146"/>
                  <a:pt x="125" y="146"/>
                </a:cubicBezTo>
                <a:cubicBezTo>
                  <a:pt x="126" y="145"/>
                  <a:pt x="127" y="143"/>
                  <a:pt x="126" y="142"/>
                </a:cubicBezTo>
                <a:cubicBezTo>
                  <a:pt x="125" y="141"/>
                  <a:pt x="123" y="141"/>
                  <a:pt x="122" y="142"/>
                </a:cubicBezTo>
                <a:close/>
                <a:moveTo>
                  <a:pt x="128" y="137"/>
                </a:moveTo>
                <a:cubicBezTo>
                  <a:pt x="127" y="138"/>
                  <a:pt x="127" y="140"/>
                  <a:pt x="128" y="141"/>
                </a:cubicBezTo>
                <a:cubicBezTo>
                  <a:pt x="129" y="141"/>
                  <a:pt x="129" y="142"/>
                  <a:pt x="130" y="142"/>
                </a:cubicBezTo>
                <a:cubicBezTo>
                  <a:pt x="131" y="142"/>
                  <a:pt x="131" y="141"/>
                  <a:pt x="132" y="141"/>
                </a:cubicBezTo>
                <a:cubicBezTo>
                  <a:pt x="133" y="140"/>
                  <a:pt x="133" y="138"/>
                  <a:pt x="132" y="137"/>
                </a:cubicBezTo>
                <a:cubicBezTo>
                  <a:pt x="131" y="136"/>
                  <a:pt x="129" y="136"/>
                  <a:pt x="128" y="137"/>
                </a:cubicBezTo>
                <a:close/>
                <a:moveTo>
                  <a:pt x="147" y="119"/>
                </a:moveTo>
                <a:cubicBezTo>
                  <a:pt x="146" y="118"/>
                  <a:pt x="144" y="118"/>
                  <a:pt x="143" y="119"/>
                </a:cubicBezTo>
                <a:cubicBezTo>
                  <a:pt x="143" y="121"/>
                  <a:pt x="143" y="122"/>
                  <a:pt x="144" y="123"/>
                </a:cubicBezTo>
                <a:cubicBezTo>
                  <a:pt x="145" y="123"/>
                  <a:pt x="145" y="123"/>
                  <a:pt x="146" y="123"/>
                </a:cubicBezTo>
                <a:cubicBezTo>
                  <a:pt x="147" y="123"/>
                  <a:pt x="147" y="123"/>
                  <a:pt x="148" y="122"/>
                </a:cubicBezTo>
                <a:cubicBezTo>
                  <a:pt x="149" y="121"/>
                  <a:pt x="148" y="119"/>
                  <a:pt x="147" y="119"/>
                </a:cubicBezTo>
                <a:close/>
                <a:moveTo>
                  <a:pt x="134" y="132"/>
                </a:moveTo>
                <a:cubicBezTo>
                  <a:pt x="133" y="133"/>
                  <a:pt x="133" y="134"/>
                  <a:pt x="134" y="135"/>
                </a:cubicBezTo>
                <a:cubicBezTo>
                  <a:pt x="135" y="136"/>
                  <a:pt x="135" y="136"/>
                  <a:pt x="136" y="136"/>
                </a:cubicBezTo>
                <a:cubicBezTo>
                  <a:pt x="137" y="136"/>
                  <a:pt x="137" y="136"/>
                  <a:pt x="138" y="135"/>
                </a:cubicBezTo>
                <a:cubicBezTo>
                  <a:pt x="139" y="134"/>
                  <a:pt x="139" y="133"/>
                  <a:pt x="138" y="131"/>
                </a:cubicBezTo>
                <a:cubicBezTo>
                  <a:pt x="137" y="130"/>
                  <a:pt x="135" y="131"/>
                  <a:pt x="134" y="132"/>
                </a:cubicBezTo>
                <a:close/>
                <a:moveTo>
                  <a:pt x="157" y="88"/>
                </a:moveTo>
                <a:cubicBezTo>
                  <a:pt x="156" y="88"/>
                  <a:pt x="154" y="89"/>
                  <a:pt x="154" y="91"/>
                </a:cubicBezTo>
                <a:cubicBezTo>
                  <a:pt x="154" y="92"/>
                  <a:pt x="155" y="93"/>
                  <a:pt x="156" y="94"/>
                </a:cubicBezTo>
                <a:cubicBezTo>
                  <a:pt x="156" y="94"/>
                  <a:pt x="156" y="94"/>
                  <a:pt x="157" y="94"/>
                </a:cubicBezTo>
                <a:cubicBezTo>
                  <a:pt x="158" y="94"/>
                  <a:pt x="159" y="93"/>
                  <a:pt x="159" y="91"/>
                </a:cubicBezTo>
                <a:cubicBezTo>
                  <a:pt x="159" y="90"/>
                  <a:pt x="158" y="89"/>
                  <a:pt x="157" y="88"/>
                </a:cubicBezTo>
                <a:close/>
                <a:moveTo>
                  <a:pt x="156" y="96"/>
                </a:moveTo>
                <a:cubicBezTo>
                  <a:pt x="154" y="96"/>
                  <a:pt x="153" y="97"/>
                  <a:pt x="152" y="98"/>
                </a:cubicBezTo>
                <a:cubicBezTo>
                  <a:pt x="152" y="100"/>
                  <a:pt x="153" y="101"/>
                  <a:pt x="154" y="101"/>
                </a:cubicBezTo>
                <a:cubicBezTo>
                  <a:pt x="155" y="101"/>
                  <a:pt x="155" y="101"/>
                  <a:pt x="155" y="101"/>
                </a:cubicBezTo>
                <a:cubicBezTo>
                  <a:pt x="156" y="101"/>
                  <a:pt x="157" y="101"/>
                  <a:pt x="158" y="99"/>
                </a:cubicBezTo>
                <a:cubicBezTo>
                  <a:pt x="158" y="98"/>
                  <a:pt x="157" y="97"/>
                  <a:pt x="156" y="96"/>
                </a:cubicBezTo>
                <a:close/>
                <a:moveTo>
                  <a:pt x="42" y="144"/>
                </a:moveTo>
                <a:cubicBezTo>
                  <a:pt x="41" y="143"/>
                  <a:pt x="39" y="144"/>
                  <a:pt x="38" y="145"/>
                </a:cubicBezTo>
                <a:cubicBezTo>
                  <a:pt x="37" y="146"/>
                  <a:pt x="38" y="148"/>
                  <a:pt x="39" y="149"/>
                </a:cubicBezTo>
                <a:cubicBezTo>
                  <a:pt x="40" y="149"/>
                  <a:pt x="40" y="149"/>
                  <a:pt x="40" y="149"/>
                </a:cubicBezTo>
                <a:cubicBezTo>
                  <a:pt x="41" y="149"/>
                  <a:pt x="42" y="149"/>
                  <a:pt x="43" y="148"/>
                </a:cubicBezTo>
                <a:cubicBezTo>
                  <a:pt x="44" y="147"/>
                  <a:pt x="43" y="145"/>
                  <a:pt x="42" y="144"/>
                </a:cubicBezTo>
                <a:close/>
                <a:moveTo>
                  <a:pt x="154" y="104"/>
                </a:moveTo>
                <a:cubicBezTo>
                  <a:pt x="152" y="103"/>
                  <a:pt x="151" y="104"/>
                  <a:pt x="150" y="106"/>
                </a:cubicBezTo>
                <a:cubicBezTo>
                  <a:pt x="150" y="107"/>
                  <a:pt x="150" y="108"/>
                  <a:pt x="152" y="109"/>
                </a:cubicBezTo>
                <a:cubicBezTo>
                  <a:pt x="152" y="109"/>
                  <a:pt x="152" y="109"/>
                  <a:pt x="153" y="109"/>
                </a:cubicBezTo>
                <a:cubicBezTo>
                  <a:pt x="154" y="109"/>
                  <a:pt x="155" y="108"/>
                  <a:pt x="155" y="107"/>
                </a:cubicBezTo>
                <a:cubicBezTo>
                  <a:pt x="156" y="106"/>
                  <a:pt x="155" y="104"/>
                  <a:pt x="154" y="104"/>
                </a:cubicBezTo>
                <a:close/>
                <a:moveTo>
                  <a:pt x="151" y="111"/>
                </a:moveTo>
                <a:cubicBezTo>
                  <a:pt x="149" y="111"/>
                  <a:pt x="148" y="111"/>
                  <a:pt x="147" y="113"/>
                </a:cubicBezTo>
                <a:cubicBezTo>
                  <a:pt x="147" y="114"/>
                  <a:pt x="147" y="116"/>
                  <a:pt x="148" y="116"/>
                </a:cubicBezTo>
                <a:cubicBezTo>
                  <a:pt x="149" y="116"/>
                  <a:pt x="149" y="116"/>
                  <a:pt x="150" y="116"/>
                </a:cubicBezTo>
                <a:cubicBezTo>
                  <a:pt x="151" y="116"/>
                  <a:pt x="152" y="116"/>
                  <a:pt x="152" y="115"/>
                </a:cubicBezTo>
                <a:cubicBezTo>
                  <a:pt x="153" y="114"/>
                  <a:pt x="152" y="112"/>
                  <a:pt x="151" y="111"/>
                </a:cubicBezTo>
                <a:close/>
                <a:moveTo>
                  <a:pt x="71" y="154"/>
                </a:moveTo>
                <a:cubicBezTo>
                  <a:pt x="69" y="154"/>
                  <a:pt x="68" y="155"/>
                  <a:pt x="68" y="156"/>
                </a:cubicBezTo>
                <a:cubicBezTo>
                  <a:pt x="68" y="158"/>
                  <a:pt x="69" y="159"/>
                  <a:pt x="70" y="159"/>
                </a:cubicBezTo>
                <a:cubicBezTo>
                  <a:pt x="70" y="159"/>
                  <a:pt x="70" y="159"/>
                  <a:pt x="70" y="159"/>
                </a:cubicBezTo>
                <a:cubicBezTo>
                  <a:pt x="70" y="159"/>
                  <a:pt x="70" y="159"/>
                  <a:pt x="71" y="159"/>
                </a:cubicBezTo>
                <a:cubicBezTo>
                  <a:pt x="72" y="159"/>
                  <a:pt x="73" y="158"/>
                  <a:pt x="73" y="157"/>
                </a:cubicBezTo>
                <a:cubicBezTo>
                  <a:pt x="73" y="156"/>
                  <a:pt x="72" y="154"/>
                  <a:pt x="71" y="154"/>
                </a:cubicBezTo>
                <a:close/>
                <a:moveTo>
                  <a:pt x="56" y="151"/>
                </a:moveTo>
                <a:cubicBezTo>
                  <a:pt x="54" y="150"/>
                  <a:pt x="53" y="151"/>
                  <a:pt x="52" y="152"/>
                </a:cubicBezTo>
                <a:cubicBezTo>
                  <a:pt x="52" y="154"/>
                  <a:pt x="53" y="155"/>
                  <a:pt x="54" y="156"/>
                </a:cubicBezTo>
                <a:cubicBezTo>
                  <a:pt x="54" y="156"/>
                  <a:pt x="55" y="156"/>
                  <a:pt x="55" y="156"/>
                </a:cubicBezTo>
                <a:cubicBezTo>
                  <a:pt x="56" y="156"/>
                  <a:pt x="57" y="155"/>
                  <a:pt x="58" y="154"/>
                </a:cubicBezTo>
                <a:cubicBezTo>
                  <a:pt x="58" y="153"/>
                  <a:pt x="57" y="151"/>
                  <a:pt x="56" y="151"/>
                </a:cubicBezTo>
                <a:close/>
                <a:moveTo>
                  <a:pt x="63" y="153"/>
                </a:moveTo>
                <a:cubicBezTo>
                  <a:pt x="62" y="152"/>
                  <a:pt x="60" y="153"/>
                  <a:pt x="60" y="155"/>
                </a:cubicBezTo>
                <a:cubicBezTo>
                  <a:pt x="60" y="156"/>
                  <a:pt x="61" y="158"/>
                  <a:pt x="62" y="158"/>
                </a:cubicBezTo>
                <a:cubicBezTo>
                  <a:pt x="62" y="158"/>
                  <a:pt x="62" y="158"/>
                  <a:pt x="63" y="158"/>
                </a:cubicBezTo>
                <a:cubicBezTo>
                  <a:pt x="64" y="158"/>
                  <a:pt x="65" y="157"/>
                  <a:pt x="65" y="156"/>
                </a:cubicBezTo>
                <a:cubicBezTo>
                  <a:pt x="66" y="155"/>
                  <a:pt x="65" y="153"/>
                  <a:pt x="63" y="153"/>
                </a:cubicBezTo>
                <a:close/>
                <a:moveTo>
                  <a:pt x="49" y="148"/>
                </a:moveTo>
                <a:cubicBezTo>
                  <a:pt x="47" y="147"/>
                  <a:pt x="46" y="148"/>
                  <a:pt x="45" y="149"/>
                </a:cubicBezTo>
                <a:cubicBezTo>
                  <a:pt x="45" y="150"/>
                  <a:pt x="45" y="152"/>
                  <a:pt x="46" y="153"/>
                </a:cubicBezTo>
                <a:cubicBezTo>
                  <a:pt x="47" y="153"/>
                  <a:pt x="47" y="153"/>
                  <a:pt x="48" y="153"/>
                </a:cubicBezTo>
                <a:cubicBezTo>
                  <a:pt x="49" y="153"/>
                  <a:pt x="50" y="152"/>
                  <a:pt x="50" y="151"/>
                </a:cubicBezTo>
                <a:cubicBezTo>
                  <a:pt x="51" y="150"/>
                  <a:pt x="50" y="148"/>
                  <a:pt x="49" y="148"/>
                </a:cubicBezTo>
                <a:close/>
                <a:moveTo>
                  <a:pt x="94" y="153"/>
                </a:moveTo>
                <a:cubicBezTo>
                  <a:pt x="92" y="154"/>
                  <a:pt x="92" y="155"/>
                  <a:pt x="92" y="157"/>
                </a:cubicBezTo>
                <a:cubicBezTo>
                  <a:pt x="92" y="158"/>
                  <a:pt x="93" y="159"/>
                  <a:pt x="94" y="159"/>
                </a:cubicBezTo>
                <a:cubicBezTo>
                  <a:pt x="95" y="159"/>
                  <a:pt x="95" y="159"/>
                  <a:pt x="95" y="159"/>
                </a:cubicBezTo>
                <a:cubicBezTo>
                  <a:pt x="96" y="158"/>
                  <a:pt x="97" y="157"/>
                  <a:pt x="97" y="156"/>
                </a:cubicBezTo>
                <a:cubicBezTo>
                  <a:pt x="97" y="154"/>
                  <a:pt x="95" y="153"/>
                  <a:pt x="94" y="153"/>
                </a:cubicBezTo>
                <a:close/>
                <a:moveTo>
                  <a:pt x="101" y="152"/>
                </a:moveTo>
                <a:cubicBezTo>
                  <a:pt x="100" y="152"/>
                  <a:pt x="99" y="153"/>
                  <a:pt x="100" y="155"/>
                </a:cubicBezTo>
                <a:cubicBezTo>
                  <a:pt x="100" y="156"/>
                  <a:pt x="101" y="157"/>
                  <a:pt x="102" y="157"/>
                </a:cubicBezTo>
                <a:cubicBezTo>
                  <a:pt x="102" y="157"/>
                  <a:pt x="103" y="157"/>
                  <a:pt x="103" y="157"/>
                </a:cubicBezTo>
                <a:cubicBezTo>
                  <a:pt x="104" y="156"/>
                  <a:pt x="105" y="155"/>
                  <a:pt x="105" y="153"/>
                </a:cubicBezTo>
                <a:cubicBezTo>
                  <a:pt x="104" y="152"/>
                  <a:pt x="103" y="151"/>
                  <a:pt x="101" y="152"/>
                </a:cubicBezTo>
                <a:close/>
                <a:moveTo>
                  <a:pt x="109" y="149"/>
                </a:moveTo>
                <a:cubicBezTo>
                  <a:pt x="107" y="150"/>
                  <a:pt x="107" y="151"/>
                  <a:pt x="107" y="152"/>
                </a:cubicBezTo>
                <a:cubicBezTo>
                  <a:pt x="108" y="153"/>
                  <a:pt x="109" y="154"/>
                  <a:pt x="110" y="154"/>
                </a:cubicBezTo>
                <a:cubicBezTo>
                  <a:pt x="110" y="154"/>
                  <a:pt x="110" y="154"/>
                  <a:pt x="111" y="154"/>
                </a:cubicBezTo>
                <a:cubicBezTo>
                  <a:pt x="112" y="153"/>
                  <a:pt x="113" y="152"/>
                  <a:pt x="112" y="150"/>
                </a:cubicBezTo>
                <a:cubicBezTo>
                  <a:pt x="112" y="149"/>
                  <a:pt x="110" y="148"/>
                  <a:pt x="109" y="149"/>
                </a:cubicBezTo>
                <a:close/>
                <a:moveTo>
                  <a:pt x="86" y="154"/>
                </a:moveTo>
                <a:cubicBezTo>
                  <a:pt x="85" y="155"/>
                  <a:pt x="84" y="156"/>
                  <a:pt x="84" y="157"/>
                </a:cubicBezTo>
                <a:cubicBezTo>
                  <a:pt x="84" y="159"/>
                  <a:pt x="85" y="160"/>
                  <a:pt x="87" y="160"/>
                </a:cubicBezTo>
                <a:cubicBezTo>
                  <a:pt x="87" y="160"/>
                  <a:pt x="87" y="160"/>
                  <a:pt x="87" y="160"/>
                </a:cubicBezTo>
                <a:cubicBezTo>
                  <a:pt x="87" y="160"/>
                  <a:pt x="87" y="160"/>
                  <a:pt x="87" y="160"/>
                </a:cubicBezTo>
                <a:cubicBezTo>
                  <a:pt x="88" y="160"/>
                  <a:pt x="89" y="158"/>
                  <a:pt x="89" y="157"/>
                </a:cubicBezTo>
                <a:cubicBezTo>
                  <a:pt x="89" y="155"/>
                  <a:pt x="88" y="154"/>
                  <a:pt x="86" y="154"/>
                </a:cubicBezTo>
                <a:close/>
                <a:moveTo>
                  <a:pt x="116" y="146"/>
                </a:moveTo>
                <a:cubicBezTo>
                  <a:pt x="114" y="146"/>
                  <a:pt x="114" y="148"/>
                  <a:pt x="115" y="149"/>
                </a:cubicBezTo>
                <a:cubicBezTo>
                  <a:pt x="115" y="150"/>
                  <a:pt x="116" y="151"/>
                  <a:pt x="117" y="151"/>
                </a:cubicBezTo>
                <a:cubicBezTo>
                  <a:pt x="117" y="151"/>
                  <a:pt x="118" y="151"/>
                  <a:pt x="118" y="150"/>
                </a:cubicBezTo>
                <a:cubicBezTo>
                  <a:pt x="120" y="150"/>
                  <a:pt x="120" y="148"/>
                  <a:pt x="119" y="147"/>
                </a:cubicBezTo>
                <a:cubicBezTo>
                  <a:pt x="119" y="145"/>
                  <a:pt x="117" y="145"/>
                  <a:pt x="116" y="146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3D3B8D7F-1B6E-46DC-96D1-F7DA5DD41EFB}"/>
              </a:ext>
            </a:extLst>
          </p:cNvPr>
          <p:cNvSpPr/>
          <p:nvPr/>
        </p:nvSpPr>
        <p:spPr>
          <a:xfrm>
            <a:off x="460273" y="1596728"/>
            <a:ext cx="2861601" cy="3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F173F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Параметры клиента</a:t>
            </a:r>
            <a:endParaRPr lang="ru-RU" sz="800" b="1" dirty="0">
              <a:solidFill>
                <a:srgbClr val="0F173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63027A7C-8D30-4898-906D-80AED9A7E42E}"/>
              </a:ext>
            </a:extLst>
          </p:cNvPr>
          <p:cNvGrpSpPr/>
          <p:nvPr/>
        </p:nvGrpSpPr>
        <p:grpSpPr>
          <a:xfrm>
            <a:off x="9986646" y="1987275"/>
            <a:ext cx="1271228" cy="646331"/>
            <a:chOff x="10103481" y="2389294"/>
            <a:chExt cx="1271228" cy="646331"/>
          </a:xfrm>
        </p:grpSpPr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4715DF6A-B086-4CD2-B8BA-53A8A0FF4B79}"/>
                </a:ext>
              </a:extLst>
            </p:cNvPr>
            <p:cNvSpPr/>
            <p:nvPr/>
          </p:nvSpPr>
          <p:spPr>
            <a:xfrm>
              <a:off x="10103481" y="2389294"/>
              <a:ext cx="9917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395889">
                <a:spcAft>
                  <a:spcPts val="693"/>
                </a:spcAft>
                <a:defRPr/>
              </a:pPr>
              <a:r>
                <a:rPr lang="en-US" sz="3600" kern="0" dirty="0">
                  <a:solidFill>
                    <a:srgbClr val="0F173F"/>
                  </a:solidFill>
                  <a:latin typeface="Golos Text" panose="020B0503020202020204" pitchFamily="34" charset="-52"/>
                  <a:ea typeface="Open Sans" pitchFamily="2" charset="0"/>
                  <a:cs typeface="Golos Text" panose="020B0503020202020204" pitchFamily="34" charset="-52"/>
                </a:rPr>
                <a:t>8</a:t>
              </a:r>
              <a:endParaRPr lang="ru-RU" sz="3600" kern="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endParaRPr>
            </a:p>
          </p:txBody>
        </p:sp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1B02C4EC-E466-40B9-AA0F-68B3D2B3A1B5}"/>
                </a:ext>
              </a:extLst>
            </p:cNvPr>
            <p:cNvSpPr/>
            <p:nvPr/>
          </p:nvSpPr>
          <p:spPr>
            <a:xfrm>
              <a:off x="10382988" y="2601979"/>
              <a:ext cx="991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395889">
                <a:spcAft>
                  <a:spcPts val="693"/>
                </a:spcAft>
                <a:defRPr/>
              </a:pPr>
              <a:r>
                <a:rPr lang="ru-RU" kern="0" dirty="0">
                  <a:solidFill>
                    <a:srgbClr val="0F173F"/>
                  </a:solidFill>
                  <a:ea typeface="Jost SemiBold" pitchFamily="2" charset="-52"/>
                  <a:cs typeface="Arial" panose="020B0604020202020204" pitchFamily="34" charset="0"/>
                </a:rPr>
                <a:t>%</a:t>
              </a:r>
              <a:endParaRPr lang="ru-RU" sz="3600" kern="0" dirty="0">
                <a:solidFill>
                  <a:srgbClr val="0F173F"/>
                </a:solidFill>
                <a:ea typeface="Jost SemiBold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58" name="TextBox 3">
            <a:extLst>
              <a:ext uri="{FF2B5EF4-FFF2-40B4-BE49-F238E27FC236}">
                <a16:creationId xmlns:a16="http://schemas.microsoft.com/office/drawing/2014/main" id="{05843374-49F7-5442-9D26-2A0EAE0FCA1A}"/>
              </a:ext>
            </a:extLst>
          </p:cNvPr>
          <p:cNvSpPr txBox="1"/>
          <p:nvPr/>
        </p:nvSpPr>
        <p:spPr>
          <a:xfrm>
            <a:off x="2956108" y="5651544"/>
            <a:ext cx="8929047" cy="426482"/>
          </a:xfrm>
          <a:prstGeom prst="roundRect">
            <a:avLst>
              <a:gd name="adj" fmla="val 24196"/>
            </a:avLst>
          </a:prstGeom>
          <a:solidFill>
            <a:schemeClr val="bg1"/>
          </a:solidFill>
          <a:ln>
            <a:solidFill>
              <a:srgbClr val="027E73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Пожизненные выплаты 6 тыс. руб. – в два раза больше ежемесячного взноса</a:t>
            </a:r>
          </a:p>
        </p:txBody>
      </p:sp>
      <p:sp>
        <p:nvSpPr>
          <p:cNvPr id="3" name="Открывающая фигурная скобка 2">
            <a:extLst>
              <a:ext uri="{FF2B5EF4-FFF2-40B4-BE49-F238E27FC236}">
                <a16:creationId xmlns:a16="http://schemas.microsoft.com/office/drawing/2014/main" id="{95CEC446-60E3-8641-B550-3BAF36A79CE7}"/>
              </a:ext>
            </a:extLst>
          </p:cNvPr>
          <p:cNvSpPr/>
          <p:nvPr/>
        </p:nvSpPr>
        <p:spPr>
          <a:xfrm rot="16200000">
            <a:off x="7129925" y="3090645"/>
            <a:ext cx="242596" cy="2144141"/>
          </a:xfrm>
          <a:prstGeom prst="leftBrace">
            <a:avLst/>
          </a:prstGeom>
          <a:ln w="19050">
            <a:solidFill>
              <a:srgbClr val="027E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Мужчина и женщина">
            <a:extLst>
              <a:ext uri="{FF2B5EF4-FFF2-40B4-BE49-F238E27FC236}">
                <a16:creationId xmlns:a16="http://schemas.microsoft.com/office/drawing/2014/main" id="{19D04432-D150-F948-9B55-DD1685230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644" y="1956823"/>
            <a:ext cx="486274" cy="486274"/>
          </a:xfrm>
          <a:prstGeom prst="rect">
            <a:avLst/>
          </a:prstGeom>
        </p:spPr>
      </p:pic>
      <p:sp>
        <p:nvSpPr>
          <p:cNvPr id="2" name="Стрелка: вниз 1">
            <a:extLst>
              <a:ext uri="{FF2B5EF4-FFF2-40B4-BE49-F238E27FC236}">
                <a16:creationId xmlns:a16="http://schemas.microsoft.com/office/drawing/2014/main" id="{9B789111-3E48-4758-AE2A-67F6EC61BB72}"/>
              </a:ext>
            </a:extLst>
          </p:cNvPr>
          <p:cNvSpPr/>
          <p:nvPr/>
        </p:nvSpPr>
        <p:spPr>
          <a:xfrm>
            <a:off x="7163186" y="4329896"/>
            <a:ext cx="184245" cy="1351561"/>
          </a:xfrm>
          <a:prstGeom prst="downArrow">
            <a:avLst>
              <a:gd name="adj1" fmla="val 50000"/>
              <a:gd name="adj2" fmla="val 57407"/>
            </a:avLst>
          </a:prstGeom>
          <a:solidFill>
            <a:srgbClr val="027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72EA30A7-BB79-4542-A095-751E36D84F68}"/>
              </a:ext>
            </a:extLst>
          </p:cNvPr>
          <p:cNvCxnSpPr>
            <a:cxnSpLocks/>
          </p:cNvCxnSpPr>
          <p:nvPr/>
        </p:nvCxnSpPr>
        <p:spPr>
          <a:xfrm flipH="1">
            <a:off x="554642" y="2565716"/>
            <a:ext cx="2767231" cy="0"/>
          </a:xfrm>
          <a:prstGeom prst="line">
            <a:avLst/>
          </a:prstGeom>
          <a:ln w="6350" cap="rnd">
            <a:solidFill>
              <a:srgbClr val="B6E4E5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EEDA7EAA-7EA0-45B6-A2F3-B6F4AFE57984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Пример расчета сбережений по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E91E47-A7B7-4FE3-A9EA-44BF7BB73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983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8847937" y="2411505"/>
            <a:ext cx="733482" cy="305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sp>
        <p:nvSpPr>
          <p:cNvPr id="107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5036444" y="2421960"/>
            <a:ext cx="733482" cy="3054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grpSp>
        <p:nvGrpSpPr>
          <p:cNvPr id="8" name="Group 55">
            <a:extLst>
              <a:ext uri="{FF2B5EF4-FFF2-40B4-BE49-F238E27FC236}">
                <a16:creationId xmlns:a16="http://schemas.microsoft.com/office/drawing/2014/main" id="{DC9248CF-7564-B7F7-BE39-B6C9D3F3B0B4}"/>
              </a:ext>
            </a:extLst>
          </p:cNvPr>
          <p:cNvGrpSpPr/>
          <p:nvPr/>
        </p:nvGrpSpPr>
        <p:grpSpPr>
          <a:xfrm>
            <a:off x="253258" y="2795723"/>
            <a:ext cx="9239189" cy="208188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9" name="Rectangle: Rounded Corners 132">
              <a:extLst>
                <a:ext uri="{FF2B5EF4-FFF2-40B4-BE49-F238E27FC236}">
                  <a16:creationId xmlns:a16="http://schemas.microsoft.com/office/drawing/2014/main" id="{F178093D-0DE9-941B-251C-BEC951405843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0" name="Rectangle: Rounded Corners 133">
              <a:extLst>
                <a:ext uri="{FF2B5EF4-FFF2-40B4-BE49-F238E27FC236}">
                  <a16:creationId xmlns:a16="http://schemas.microsoft.com/office/drawing/2014/main" id="{C07F4690-88BF-18E8-1261-BB85318277DF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347">
            <a:extLst>
              <a:ext uri="{FF2B5EF4-FFF2-40B4-BE49-F238E27FC236}">
                <a16:creationId xmlns:a16="http://schemas.microsoft.com/office/drawing/2014/main" id="{1BB15FEC-7630-6460-8991-DB4679BA906D}"/>
              </a:ext>
            </a:extLst>
          </p:cNvPr>
          <p:cNvCxnSpPr>
            <a:cxnSpLocks/>
          </p:cNvCxnSpPr>
          <p:nvPr/>
        </p:nvCxnSpPr>
        <p:spPr>
          <a:xfrm>
            <a:off x="346701" y="2870625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12" name="Прямоугольник 11"/>
          <p:cNvSpPr/>
          <p:nvPr/>
        </p:nvSpPr>
        <p:spPr>
          <a:xfrm>
            <a:off x="9836293" y="2444175"/>
            <a:ext cx="14174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121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13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991068" y="2771239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14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5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4570080" y="2784318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0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6415665" y="2789410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4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5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8453029" y="2780673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8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9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86" name="Прямоугольник 85"/>
          <p:cNvSpPr/>
          <p:nvPr/>
        </p:nvSpPr>
        <p:spPr>
          <a:xfrm>
            <a:off x="9492447" y="2828896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274416" y="2258189"/>
            <a:ext cx="19265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4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до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009413" y="2273034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100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1891B8D-5F1F-4236-A1D9-C40619CF0725}"/>
              </a:ext>
            </a:extLst>
          </p:cNvPr>
          <p:cNvGrpSpPr/>
          <p:nvPr/>
        </p:nvGrpSpPr>
        <p:grpSpPr>
          <a:xfrm>
            <a:off x="5652512" y="2360624"/>
            <a:ext cx="301686" cy="338553"/>
            <a:chOff x="4459946" y="2028693"/>
            <a:chExt cx="301686" cy="338553"/>
          </a:xfrm>
        </p:grpSpPr>
        <p:sp>
          <p:nvSpPr>
            <p:cNvPr id="91" name="Скругленный прямоугольник 90"/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sp>
        <p:nvSpPr>
          <p:cNvPr id="93" name="Прямоугольник 92"/>
          <p:cNvSpPr/>
          <p:nvPr/>
        </p:nvSpPr>
        <p:spPr>
          <a:xfrm>
            <a:off x="5799950" y="2278126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98" name="Прямоугольник 97"/>
          <p:cNvSpPr/>
          <p:nvPr/>
        </p:nvSpPr>
        <p:spPr>
          <a:xfrm>
            <a:off x="7852831" y="2266190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9FF26C1B-EE7B-4972-9A28-DA7130F785B6}"/>
              </a:ext>
            </a:extLst>
          </p:cNvPr>
          <p:cNvSpPr txBox="1">
            <a:spLocks/>
          </p:cNvSpPr>
          <p:nvPr/>
        </p:nvSpPr>
        <p:spPr bwMode="auto">
          <a:xfrm>
            <a:off x="120816" y="1524700"/>
            <a:ext cx="1957279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Зарплата участника, </a:t>
            </a:r>
            <a:b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р</a:t>
            </a:r>
            <a:r>
              <a:rPr kumimoji="0" lang="ru-RU" b="1" i="0" u="none" strike="noStrike" kern="0" cap="none" spc="0" normalizeH="0" baseline="0" noProof="0" dirty="0" err="1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уб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./мес.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5F27DBB6-0C05-4FE1-B0BD-6F398CBC8957}"/>
              </a:ext>
            </a:extLst>
          </p:cNvPr>
          <p:cNvSpPr txBox="1">
            <a:spLocks/>
          </p:cNvSpPr>
          <p:nvPr/>
        </p:nvSpPr>
        <p:spPr bwMode="auto">
          <a:xfrm>
            <a:off x="7489198" y="1524700"/>
            <a:ext cx="2055455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Инвестиционный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</a:t>
            </a: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1" name="Заголовок 1">
            <a:extLst>
              <a:ext uri="{FF2B5EF4-FFF2-40B4-BE49-F238E27FC236}">
                <a16:creationId xmlns:a16="http://schemas.microsoft.com/office/drawing/2014/main" id="{123018E0-512B-44A6-8F64-77BB4DB11505}"/>
              </a:ext>
            </a:extLst>
          </p:cNvPr>
          <p:cNvSpPr txBox="1">
            <a:spLocks/>
          </p:cNvSpPr>
          <p:nvPr/>
        </p:nvSpPr>
        <p:spPr bwMode="auto">
          <a:xfrm>
            <a:off x="5654576" y="1524700"/>
            <a:ext cx="1874933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Налоговый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вычет</a:t>
            </a:r>
            <a:r>
              <a:rPr kumimoji="0" lang="ru-RU" b="0" i="0" u="none" strike="noStrike" kern="0" cap="none" spc="0" normalizeH="0" baseline="3000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C17384FE-0A6E-465E-A42A-AA61B5D49EA2}"/>
              </a:ext>
            </a:extLst>
          </p:cNvPr>
          <p:cNvSpPr txBox="1">
            <a:spLocks/>
          </p:cNvSpPr>
          <p:nvPr/>
        </p:nvSpPr>
        <p:spPr bwMode="auto">
          <a:xfrm>
            <a:off x="3426912" y="1524700"/>
            <a:ext cx="2767930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Софинансирование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государства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64FC46AC-C7DD-4CAA-8372-7B4ED7A1E68F}"/>
              </a:ext>
            </a:extLst>
          </p:cNvPr>
          <p:cNvSpPr txBox="1">
            <a:spLocks/>
          </p:cNvSpPr>
          <p:nvPr/>
        </p:nvSpPr>
        <p:spPr bwMode="auto">
          <a:xfrm>
            <a:off x="9313234" y="1524700"/>
            <a:ext cx="2240479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Доходность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 программе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год</a:t>
            </a: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grpSp>
        <p:nvGrpSpPr>
          <p:cNvPr id="188" name="Group 55">
            <a:extLst>
              <a:ext uri="{FF2B5EF4-FFF2-40B4-BE49-F238E27FC236}">
                <a16:creationId xmlns:a16="http://schemas.microsoft.com/office/drawing/2014/main" id="{CFF68649-77ED-4B3F-9756-6AC0EBF4F3F7}"/>
              </a:ext>
            </a:extLst>
          </p:cNvPr>
          <p:cNvGrpSpPr/>
          <p:nvPr/>
        </p:nvGrpSpPr>
        <p:grpSpPr>
          <a:xfrm>
            <a:off x="253258" y="4152745"/>
            <a:ext cx="9239189" cy="236856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214" name="Rectangle: Rounded Corners 132">
              <a:extLst>
                <a:ext uri="{FF2B5EF4-FFF2-40B4-BE49-F238E27FC236}">
                  <a16:creationId xmlns:a16="http://schemas.microsoft.com/office/drawing/2014/main" id="{681AD00B-0D1B-4F1F-8C0A-E2F4DB1C0507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5" name="Rectangle: Rounded Corners 133">
              <a:extLst>
                <a:ext uri="{FF2B5EF4-FFF2-40B4-BE49-F238E27FC236}">
                  <a16:creationId xmlns:a16="http://schemas.microsoft.com/office/drawing/2014/main" id="{5143B0C8-9087-457B-8B30-68CAD47FF182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189" name="Straight Connector 347">
            <a:extLst>
              <a:ext uri="{FF2B5EF4-FFF2-40B4-BE49-F238E27FC236}">
                <a16:creationId xmlns:a16="http://schemas.microsoft.com/office/drawing/2014/main" id="{DABE3606-62AA-4276-B6E5-F8AAD7453A87}"/>
              </a:ext>
            </a:extLst>
          </p:cNvPr>
          <p:cNvCxnSpPr>
            <a:cxnSpLocks/>
          </p:cNvCxnSpPr>
          <p:nvPr/>
        </p:nvCxnSpPr>
        <p:spPr>
          <a:xfrm>
            <a:off x="346701" y="4227647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FAB0EC3F-1AFB-4746-87AE-C854E42052B2}"/>
              </a:ext>
            </a:extLst>
          </p:cNvPr>
          <p:cNvSpPr/>
          <p:nvPr/>
        </p:nvSpPr>
        <p:spPr>
          <a:xfrm>
            <a:off x="9775699" y="3819424"/>
            <a:ext cx="1316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71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191" name="Group 63">
            <a:extLst>
              <a:ext uri="{FF2B5EF4-FFF2-40B4-BE49-F238E27FC236}">
                <a16:creationId xmlns:a16="http://schemas.microsoft.com/office/drawing/2014/main" id="{8F1A54AA-233D-4A96-B0DA-B660CD9A4D0E}"/>
              </a:ext>
            </a:extLst>
          </p:cNvPr>
          <p:cNvGrpSpPr/>
          <p:nvPr/>
        </p:nvGrpSpPr>
        <p:grpSpPr>
          <a:xfrm>
            <a:off x="991068" y="4128261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212" name="Oval 61">
              <a:extLst>
                <a:ext uri="{FF2B5EF4-FFF2-40B4-BE49-F238E27FC236}">
                  <a16:creationId xmlns:a16="http://schemas.microsoft.com/office/drawing/2014/main" id="{DF0B7257-8A91-40C8-B30C-FEEDFA4C28C8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3" name="Oval 62">
              <a:extLst>
                <a:ext uri="{FF2B5EF4-FFF2-40B4-BE49-F238E27FC236}">
                  <a16:creationId xmlns:a16="http://schemas.microsoft.com/office/drawing/2014/main" id="{D5638D9B-01C1-4E70-BED3-94BF883D3F71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2" name="Group 63">
            <a:extLst>
              <a:ext uri="{FF2B5EF4-FFF2-40B4-BE49-F238E27FC236}">
                <a16:creationId xmlns:a16="http://schemas.microsoft.com/office/drawing/2014/main" id="{09B588A7-F901-42CB-9C59-15ADFED10CBF}"/>
              </a:ext>
            </a:extLst>
          </p:cNvPr>
          <p:cNvGrpSpPr/>
          <p:nvPr/>
        </p:nvGrpSpPr>
        <p:grpSpPr>
          <a:xfrm>
            <a:off x="4570080" y="4141340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10" name="Oval 61">
              <a:extLst>
                <a:ext uri="{FF2B5EF4-FFF2-40B4-BE49-F238E27FC236}">
                  <a16:creationId xmlns:a16="http://schemas.microsoft.com/office/drawing/2014/main" id="{95C8EF05-6CB4-40FE-8B98-670D52AB447A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11" name="Oval 62">
              <a:extLst>
                <a:ext uri="{FF2B5EF4-FFF2-40B4-BE49-F238E27FC236}">
                  <a16:creationId xmlns:a16="http://schemas.microsoft.com/office/drawing/2014/main" id="{151297D9-FFAF-46F6-9E78-0ECC2EB5A2A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Group 63">
            <a:extLst>
              <a:ext uri="{FF2B5EF4-FFF2-40B4-BE49-F238E27FC236}">
                <a16:creationId xmlns:a16="http://schemas.microsoft.com/office/drawing/2014/main" id="{DB131CFB-4F45-4B63-B82E-6E15C7F01044}"/>
              </a:ext>
            </a:extLst>
          </p:cNvPr>
          <p:cNvGrpSpPr/>
          <p:nvPr/>
        </p:nvGrpSpPr>
        <p:grpSpPr>
          <a:xfrm>
            <a:off x="6415665" y="4146432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08" name="Oval 61">
              <a:extLst>
                <a:ext uri="{FF2B5EF4-FFF2-40B4-BE49-F238E27FC236}">
                  <a16:creationId xmlns:a16="http://schemas.microsoft.com/office/drawing/2014/main" id="{C4EA30B4-8B60-4677-959E-C6E252D7E2F1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9" name="Oval 62">
              <a:extLst>
                <a:ext uri="{FF2B5EF4-FFF2-40B4-BE49-F238E27FC236}">
                  <a16:creationId xmlns:a16="http://schemas.microsoft.com/office/drawing/2014/main" id="{D63BB74C-595B-4A96-9008-735FA62CC044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194" name="Group 63">
            <a:extLst>
              <a:ext uri="{FF2B5EF4-FFF2-40B4-BE49-F238E27FC236}">
                <a16:creationId xmlns:a16="http://schemas.microsoft.com/office/drawing/2014/main" id="{E6E2793D-3E91-4B70-ABA3-ABCE7C8B15B6}"/>
              </a:ext>
            </a:extLst>
          </p:cNvPr>
          <p:cNvGrpSpPr/>
          <p:nvPr/>
        </p:nvGrpSpPr>
        <p:grpSpPr>
          <a:xfrm>
            <a:off x="8453029" y="4137695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06" name="Oval 61">
              <a:extLst>
                <a:ext uri="{FF2B5EF4-FFF2-40B4-BE49-F238E27FC236}">
                  <a16:creationId xmlns:a16="http://schemas.microsoft.com/office/drawing/2014/main" id="{898445B3-AE13-4B6E-9E7B-32F676C39E29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7" name="Oval 62">
              <a:extLst>
                <a:ext uri="{FF2B5EF4-FFF2-40B4-BE49-F238E27FC236}">
                  <a16:creationId xmlns:a16="http://schemas.microsoft.com/office/drawing/2014/main" id="{CBD498D0-4B44-42E4-B948-6A65781B98E5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95" name="Прямоугольник 194">
            <a:extLst>
              <a:ext uri="{FF2B5EF4-FFF2-40B4-BE49-F238E27FC236}">
                <a16:creationId xmlns:a16="http://schemas.microsoft.com/office/drawing/2014/main" id="{84705B28-F27C-49A1-83CF-905CFEA4EEB3}"/>
              </a:ext>
            </a:extLst>
          </p:cNvPr>
          <p:cNvSpPr/>
          <p:nvPr/>
        </p:nvSpPr>
        <p:spPr>
          <a:xfrm>
            <a:off x="9492447" y="4185918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196" name="Прямоугольник 195">
            <a:extLst>
              <a:ext uri="{FF2B5EF4-FFF2-40B4-BE49-F238E27FC236}">
                <a16:creationId xmlns:a16="http://schemas.microsoft.com/office/drawing/2014/main" id="{BB07F23C-71BB-4470-81F8-749F39B425AF}"/>
              </a:ext>
            </a:extLst>
          </p:cNvPr>
          <p:cNvSpPr/>
          <p:nvPr/>
        </p:nvSpPr>
        <p:spPr>
          <a:xfrm>
            <a:off x="123064" y="3615211"/>
            <a:ext cx="222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80-150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197" name="Прямоугольник 196">
            <a:extLst>
              <a:ext uri="{FF2B5EF4-FFF2-40B4-BE49-F238E27FC236}">
                <a16:creationId xmlns:a16="http://schemas.microsoft.com/office/drawing/2014/main" id="{D0CFCDDF-1F7B-48AA-8497-36E44CEA6D52}"/>
              </a:ext>
            </a:extLst>
          </p:cNvPr>
          <p:cNvSpPr/>
          <p:nvPr/>
        </p:nvSpPr>
        <p:spPr>
          <a:xfrm>
            <a:off x="4009413" y="3630056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199" name="Прямоугольник 198">
            <a:extLst>
              <a:ext uri="{FF2B5EF4-FFF2-40B4-BE49-F238E27FC236}">
                <a16:creationId xmlns:a16="http://schemas.microsoft.com/office/drawing/2014/main" id="{3EC53998-EC24-4DE1-96F8-C34FBDE35759}"/>
              </a:ext>
            </a:extLst>
          </p:cNvPr>
          <p:cNvSpPr/>
          <p:nvPr/>
        </p:nvSpPr>
        <p:spPr>
          <a:xfrm>
            <a:off x="5799950" y="3635148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00" name="Прямоугольник 199">
            <a:extLst>
              <a:ext uri="{FF2B5EF4-FFF2-40B4-BE49-F238E27FC236}">
                <a16:creationId xmlns:a16="http://schemas.microsoft.com/office/drawing/2014/main" id="{6DC07305-7999-49AE-99AE-DEC92C59D322}"/>
              </a:ext>
            </a:extLst>
          </p:cNvPr>
          <p:cNvSpPr/>
          <p:nvPr/>
        </p:nvSpPr>
        <p:spPr>
          <a:xfrm>
            <a:off x="7852831" y="3623212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218" name="Group 55">
            <a:extLst>
              <a:ext uri="{FF2B5EF4-FFF2-40B4-BE49-F238E27FC236}">
                <a16:creationId xmlns:a16="http://schemas.microsoft.com/office/drawing/2014/main" id="{B85F9CF9-73B3-4B83-AFA7-4E23AD0FFF42}"/>
              </a:ext>
            </a:extLst>
          </p:cNvPr>
          <p:cNvGrpSpPr/>
          <p:nvPr/>
        </p:nvGrpSpPr>
        <p:grpSpPr>
          <a:xfrm>
            <a:off x="253258" y="5509768"/>
            <a:ext cx="9239189" cy="215021"/>
            <a:chOff x="1768909" y="602785"/>
            <a:chExt cx="1677875" cy="1677874"/>
          </a:xfrm>
          <a:solidFill>
            <a:schemeClr val="bg2"/>
          </a:solidFill>
          <a:effectLst>
            <a:outerShdw blurRad="50800" dist="50800" dir="5400000" algn="ctr" rotWithShape="0">
              <a:schemeClr val="bg2"/>
            </a:outerShdw>
          </a:effectLst>
        </p:grpSpPr>
        <p:sp>
          <p:nvSpPr>
            <p:cNvPr id="244" name="Rectangle: Rounded Corners 132">
              <a:extLst>
                <a:ext uri="{FF2B5EF4-FFF2-40B4-BE49-F238E27FC236}">
                  <a16:creationId xmlns:a16="http://schemas.microsoft.com/office/drawing/2014/main" id="{486DBF7E-D749-49EE-81F0-96AB1E10CC28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innerShdw blurRad="63500" dist="63500" dir="18900000">
                <a:srgbClr val="526290"/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5" name="Rectangle: Rounded Corners 133">
              <a:extLst>
                <a:ext uri="{FF2B5EF4-FFF2-40B4-BE49-F238E27FC236}">
                  <a16:creationId xmlns:a16="http://schemas.microsoft.com/office/drawing/2014/main" id="{8B6E6762-2B17-452D-A32D-55E81992F433}"/>
                </a:ext>
              </a:extLst>
            </p:cNvPr>
            <p:cNvSpPr/>
            <p:nvPr/>
          </p:nvSpPr>
          <p:spPr>
            <a:xfrm>
              <a:off x="1768909" y="602785"/>
              <a:ext cx="1677875" cy="1677874"/>
            </a:xfrm>
            <a:prstGeom prst="roundRect">
              <a:avLst>
                <a:gd name="adj" fmla="val 50000"/>
              </a:avLst>
            </a:prstGeom>
            <a:grpFill/>
            <a:ln w="6350" cap="flat" cmpd="sng" algn="ctr">
              <a:noFill/>
              <a:prstDash val="solid"/>
              <a:miter lim="800000"/>
            </a:ln>
            <a:effectLst>
              <a:innerShdw blurRad="63500" dist="63500" dir="8100000">
                <a:srgbClr val="FFFFFF">
                  <a:alpha val="50000"/>
                </a:srgbClr>
              </a:innerShdw>
            </a:effectLst>
          </p:spPr>
          <p:txBody>
            <a:bodyPr rtlCol="0" anchor="ctr"/>
            <a:lstStyle/>
            <a:p>
              <a:pPr algn="ctr" defTabSz="791779">
                <a:defRPr/>
              </a:pPr>
              <a:endParaRPr lang="en-US" sz="1559" kern="0" dirty="0">
                <a:solidFill>
                  <a:srgbClr val="F1F4F8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cxnSp>
        <p:nvCxnSpPr>
          <p:cNvPr id="219" name="Straight Connector 347">
            <a:extLst>
              <a:ext uri="{FF2B5EF4-FFF2-40B4-BE49-F238E27FC236}">
                <a16:creationId xmlns:a16="http://schemas.microsoft.com/office/drawing/2014/main" id="{7D4A8F5B-D4C8-4484-9121-0BC455CF270C}"/>
              </a:ext>
            </a:extLst>
          </p:cNvPr>
          <p:cNvCxnSpPr>
            <a:cxnSpLocks/>
          </p:cNvCxnSpPr>
          <p:nvPr/>
        </p:nvCxnSpPr>
        <p:spPr>
          <a:xfrm>
            <a:off x="346701" y="5584670"/>
            <a:ext cx="9008068" cy="0"/>
          </a:xfrm>
          <a:prstGeom prst="line">
            <a:avLst/>
          </a:prstGeom>
          <a:noFill/>
          <a:ln w="82550" cap="rnd" cmpd="sng" algn="ctr">
            <a:gradFill flip="none" rotWithShape="1">
              <a:gsLst>
                <a:gs pos="0">
                  <a:srgbClr val="85A8A6"/>
                </a:gs>
                <a:gs pos="64000">
                  <a:srgbClr val="0EB6B6"/>
                </a:gs>
                <a:gs pos="100000">
                  <a:srgbClr val="027E73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8100" dist="38100" dir="8100000" algn="tr" rotWithShape="0">
              <a:schemeClr val="bg2"/>
            </a:outerShdw>
          </a:effectLst>
          <a:scene3d>
            <a:camera prst="orthographicFront"/>
            <a:lightRig rig="soft" dir="t"/>
          </a:scene3d>
          <a:sp3d prstMaterial="softEdge">
            <a:bevelT w="69850" h="6350"/>
          </a:sp3d>
        </p:spPr>
      </p:cxnSp>
      <p:sp>
        <p:nvSpPr>
          <p:cNvPr id="220" name="Прямоугольник 219">
            <a:extLst>
              <a:ext uri="{FF2B5EF4-FFF2-40B4-BE49-F238E27FC236}">
                <a16:creationId xmlns:a16="http://schemas.microsoft.com/office/drawing/2014/main" id="{7ED8CF17-4BBA-4C22-BCBA-15E509D10455}"/>
              </a:ext>
            </a:extLst>
          </p:cNvPr>
          <p:cNvSpPr/>
          <p:nvPr/>
        </p:nvSpPr>
        <p:spPr>
          <a:xfrm>
            <a:off x="9775699" y="5188997"/>
            <a:ext cx="1316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93"/>
              </a:spcAft>
            </a:pPr>
            <a:r>
              <a:rPr lang="ru-RU" sz="40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46</a:t>
            </a:r>
            <a:r>
              <a:rPr lang="ru-RU" sz="24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%</a:t>
            </a:r>
          </a:p>
        </p:txBody>
      </p:sp>
      <p:grpSp>
        <p:nvGrpSpPr>
          <p:cNvPr id="221" name="Group 63">
            <a:extLst>
              <a:ext uri="{FF2B5EF4-FFF2-40B4-BE49-F238E27FC236}">
                <a16:creationId xmlns:a16="http://schemas.microsoft.com/office/drawing/2014/main" id="{A8C19F90-8B01-4ADA-982F-86A299AA5A1B}"/>
              </a:ext>
            </a:extLst>
          </p:cNvPr>
          <p:cNvGrpSpPr/>
          <p:nvPr/>
        </p:nvGrpSpPr>
        <p:grpSpPr>
          <a:xfrm>
            <a:off x="991068" y="5485284"/>
            <a:ext cx="171509" cy="171507"/>
            <a:chOff x="2977320" y="5785161"/>
            <a:chExt cx="83932" cy="83930"/>
          </a:xfrm>
          <a:solidFill>
            <a:srgbClr val="85A8A6"/>
          </a:solidFill>
        </p:grpSpPr>
        <p:sp>
          <p:nvSpPr>
            <p:cNvPr id="242" name="Oval 61">
              <a:extLst>
                <a:ext uri="{FF2B5EF4-FFF2-40B4-BE49-F238E27FC236}">
                  <a16:creationId xmlns:a16="http://schemas.microsoft.com/office/drawing/2014/main" id="{48831E24-6C41-4F46-9643-727427DC42FD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3" name="Oval 62">
              <a:extLst>
                <a:ext uri="{FF2B5EF4-FFF2-40B4-BE49-F238E27FC236}">
                  <a16:creationId xmlns:a16="http://schemas.microsoft.com/office/drawing/2014/main" id="{5E6890B3-CD94-4FFC-99D6-DA53033861AF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2" name="Group 63">
            <a:extLst>
              <a:ext uri="{FF2B5EF4-FFF2-40B4-BE49-F238E27FC236}">
                <a16:creationId xmlns:a16="http://schemas.microsoft.com/office/drawing/2014/main" id="{4F088A73-4281-47D1-B3DE-4B6B1D1A4E8E}"/>
              </a:ext>
            </a:extLst>
          </p:cNvPr>
          <p:cNvGrpSpPr/>
          <p:nvPr/>
        </p:nvGrpSpPr>
        <p:grpSpPr>
          <a:xfrm>
            <a:off x="4570080" y="5498363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40" name="Oval 61">
              <a:extLst>
                <a:ext uri="{FF2B5EF4-FFF2-40B4-BE49-F238E27FC236}">
                  <a16:creationId xmlns:a16="http://schemas.microsoft.com/office/drawing/2014/main" id="{17095106-0A10-4423-886E-4A54B6A6CEF2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41" name="Oval 62">
              <a:extLst>
                <a:ext uri="{FF2B5EF4-FFF2-40B4-BE49-F238E27FC236}">
                  <a16:creationId xmlns:a16="http://schemas.microsoft.com/office/drawing/2014/main" id="{B11B6D5B-399A-4E6B-9F9A-78C4F8075739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3" name="Group 63">
            <a:extLst>
              <a:ext uri="{FF2B5EF4-FFF2-40B4-BE49-F238E27FC236}">
                <a16:creationId xmlns:a16="http://schemas.microsoft.com/office/drawing/2014/main" id="{60DB141C-53BD-422F-B5FC-E2A00B26FF12}"/>
              </a:ext>
            </a:extLst>
          </p:cNvPr>
          <p:cNvGrpSpPr/>
          <p:nvPr/>
        </p:nvGrpSpPr>
        <p:grpSpPr>
          <a:xfrm>
            <a:off x="6415665" y="5503455"/>
            <a:ext cx="171509" cy="171507"/>
            <a:chOff x="2977320" y="5785161"/>
            <a:chExt cx="83932" cy="83930"/>
          </a:xfrm>
          <a:solidFill>
            <a:srgbClr val="0EB6B6"/>
          </a:solidFill>
        </p:grpSpPr>
        <p:sp>
          <p:nvSpPr>
            <p:cNvPr id="238" name="Oval 61">
              <a:extLst>
                <a:ext uri="{FF2B5EF4-FFF2-40B4-BE49-F238E27FC236}">
                  <a16:creationId xmlns:a16="http://schemas.microsoft.com/office/drawing/2014/main" id="{AF4E486A-DF66-47E5-98ED-90054EB17F3D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39" name="Oval 62">
              <a:extLst>
                <a:ext uri="{FF2B5EF4-FFF2-40B4-BE49-F238E27FC236}">
                  <a16:creationId xmlns:a16="http://schemas.microsoft.com/office/drawing/2014/main" id="{7A084A3D-5A2E-4CF5-856D-FD74271DB34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grpSp>
        <p:nvGrpSpPr>
          <p:cNvPr id="224" name="Group 63">
            <a:extLst>
              <a:ext uri="{FF2B5EF4-FFF2-40B4-BE49-F238E27FC236}">
                <a16:creationId xmlns:a16="http://schemas.microsoft.com/office/drawing/2014/main" id="{6E2D0629-3C96-48B0-A608-CE9E6332B4E9}"/>
              </a:ext>
            </a:extLst>
          </p:cNvPr>
          <p:cNvGrpSpPr/>
          <p:nvPr/>
        </p:nvGrpSpPr>
        <p:grpSpPr>
          <a:xfrm>
            <a:off x="8453029" y="5494718"/>
            <a:ext cx="171509" cy="171507"/>
            <a:chOff x="2977320" y="5785161"/>
            <a:chExt cx="83932" cy="83930"/>
          </a:xfrm>
          <a:solidFill>
            <a:srgbClr val="027E73"/>
          </a:solidFill>
        </p:grpSpPr>
        <p:sp>
          <p:nvSpPr>
            <p:cNvPr id="236" name="Oval 61">
              <a:extLst>
                <a:ext uri="{FF2B5EF4-FFF2-40B4-BE49-F238E27FC236}">
                  <a16:creationId xmlns:a16="http://schemas.microsoft.com/office/drawing/2014/main" id="{09121561-3873-4073-9234-A48450C4D47C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37" name="Oval 62">
              <a:extLst>
                <a:ext uri="{FF2B5EF4-FFF2-40B4-BE49-F238E27FC236}">
                  <a16:creationId xmlns:a16="http://schemas.microsoft.com/office/drawing/2014/main" id="{D7D9C2BE-04AE-4A95-BB6F-E47B3A6660D7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25" name="Прямоугольник 224">
            <a:extLst>
              <a:ext uri="{FF2B5EF4-FFF2-40B4-BE49-F238E27FC236}">
                <a16:creationId xmlns:a16="http://schemas.microsoft.com/office/drawing/2014/main" id="{410092EB-DAF9-44AC-A87C-894250DF8C57}"/>
              </a:ext>
            </a:extLst>
          </p:cNvPr>
          <p:cNvSpPr/>
          <p:nvPr/>
        </p:nvSpPr>
        <p:spPr>
          <a:xfrm>
            <a:off x="9492447" y="5542941"/>
            <a:ext cx="939884" cy="296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9"/>
              </a:lnSpc>
              <a:spcAft>
                <a:spcPts val="693"/>
              </a:spcAft>
            </a:pPr>
            <a:r>
              <a:rPr lang="ru-RU" sz="2800" b="1" dirty="0">
                <a:solidFill>
                  <a:srgbClr val="0F173F"/>
                </a:solidFill>
                <a:latin typeface="Golos Text" panose="020B0503020202020204" pitchFamily="34" charset="-52"/>
                <a:ea typeface="Jost" pitchFamily="2" charset="-52"/>
                <a:cs typeface="Golos Text" panose="020B0503020202020204" pitchFamily="34" charset="-52"/>
              </a:rPr>
              <a:t>=</a:t>
            </a:r>
          </a:p>
        </p:txBody>
      </p:sp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955DC331-81DF-49C7-940F-B0BA0341A6B8}"/>
              </a:ext>
            </a:extLst>
          </p:cNvPr>
          <p:cNvSpPr/>
          <p:nvPr/>
        </p:nvSpPr>
        <p:spPr>
          <a:xfrm>
            <a:off x="98211" y="4972234"/>
            <a:ext cx="2278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14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свыше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₽</a:t>
            </a:r>
            <a:r>
              <a:rPr lang="ru-RU" sz="11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</a:t>
            </a: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150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тыс.</a:t>
            </a:r>
          </a:p>
        </p:txBody>
      </p:sp>
      <p:sp>
        <p:nvSpPr>
          <p:cNvPr id="227" name="Прямоугольник 226">
            <a:extLst>
              <a:ext uri="{FF2B5EF4-FFF2-40B4-BE49-F238E27FC236}">
                <a16:creationId xmlns:a16="http://schemas.microsoft.com/office/drawing/2014/main" id="{CA6BB6B1-5F95-4239-9D99-60CF606C5193}"/>
              </a:ext>
            </a:extLst>
          </p:cNvPr>
          <p:cNvSpPr/>
          <p:nvPr/>
        </p:nvSpPr>
        <p:spPr>
          <a:xfrm>
            <a:off x="4009413" y="4987079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25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29" name="Прямоугольник 228">
            <a:extLst>
              <a:ext uri="{FF2B5EF4-FFF2-40B4-BE49-F238E27FC236}">
                <a16:creationId xmlns:a16="http://schemas.microsoft.com/office/drawing/2014/main" id="{94D282BF-808C-41A6-BBE4-4B3BF2525B5C}"/>
              </a:ext>
            </a:extLst>
          </p:cNvPr>
          <p:cNvSpPr/>
          <p:nvPr/>
        </p:nvSpPr>
        <p:spPr>
          <a:xfrm>
            <a:off x="5799950" y="4992171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13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sp>
        <p:nvSpPr>
          <p:cNvPr id="230" name="Прямоугольник 229">
            <a:extLst>
              <a:ext uri="{FF2B5EF4-FFF2-40B4-BE49-F238E27FC236}">
                <a16:creationId xmlns:a16="http://schemas.microsoft.com/office/drawing/2014/main" id="{CE409795-10B8-4083-8EAE-4AF0E2158320}"/>
              </a:ext>
            </a:extLst>
          </p:cNvPr>
          <p:cNvSpPr/>
          <p:nvPr/>
        </p:nvSpPr>
        <p:spPr>
          <a:xfrm>
            <a:off x="7852831" y="4980235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8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 %</a:t>
            </a:r>
          </a:p>
        </p:txBody>
      </p: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75319F5-B8FF-47E9-99A9-9A2FD2C96B73}"/>
              </a:ext>
            </a:extLst>
          </p:cNvPr>
          <p:cNvGrpSpPr/>
          <p:nvPr/>
        </p:nvGrpSpPr>
        <p:grpSpPr>
          <a:xfrm>
            <a:off x="7486537" y="2365716"/>
            <a:ext cx="301686" cy="338553"/>
            <a:chOff x="4459946" y="2028693"/>
            <a:chExt cx="301686" cy="338553"/>
          </a:xfrm>
        </p:grpSpPr>
        <p:sp>
          <p:nvSpPr>
            <p:cNvPr id="109" name="Скругленный прямоугольник 90">
              <a:extLst>
                <a:ext uri="{FF2B5EF4-FFF2-40B4-BE49-F238E27FC236}">
                  <a16:creationId xmlns:a16="http://schemas.microsoft.com/office/drawing/2014/main" id="{4AC6DBB6-E865-4E38-BCD1-02D963903A7A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0" name="Прямоугольник 109">
              <a:extLst>
                <a:ext uri="{FF2B5EF4-FFF2-40B4-BE49-F238E27FC236}">
                  <a16:creationId xmlns:a16="http://schemas.microsoft.com/office/drawing/2014/main" id="{431A649E-AA4C-44A4-8BB2-AF0432B304F2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EAD8411-7D50-410D-80DE-66837958B89A}"/>
              </a:ext>
            </a:extLst>
          </p:cNvPr>
          <p:cNvGrpSpPr/>
          <p:nvPr/>
        </p:nvGrpSpPr>
        <p:grpSpPr>
          <a:xfrm>
            <a:off x="5652512" y="3734538"/>
            <a:ext cx="301686" cy="338553"/>
            <a:chOff x="4459946" y="2028693"/>
            <a:chExt cx="301686" cy="338553"/>
          </a:xfrm>
        </p:grpSpPr>
        <p:sp>
          <p:nvSpPr>
            <p:cNvPr id="112" name="Скругленный прямоугольник 90">
              <a:extLst>
                <a:ext uri="{FF2B5EF4-FFF2-40B4-BE49-F238E27FC236}">
                  <a16:creationId xmlns:a16="http://schemas.microsoft.com/office/drawing/2014/main" id="{19F72AAA-B7DE-4256-84CB-E0A2C265CF61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3" name="Прямоугольник 112">
              <a:extLst>
                <a:ext uri="{FF2B5EF4-FFF2-40B4-BE49-F238E27FC236}">
                  <a16:creationId xmlns:a16="http://schemas.microsoft.com/office/drawing/2014/main" id="{2CBD6011-C169-4EC9-9EFB-90292CD028EF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623EDAEE-7004-4F0B-85FC-0745AEF287F6}"/>
              </a:ext>
            </a:extLst>
          </p:cNvPr>
          <p:cNvGrpSpPr/>
          <p:nvPr/>
        </p:nvGrpSpPr>
        <p:grpSpPr>
          <a:xfrm>
            <a:off x="7486537" y="3739630"/>
            <a:ext cx="301686" cy="338553"/>
            <a:chOff x="4459946" y="2028693"/>
            <a:chExt cx="301686" cy="338553"/>
          </a:xfrm>
        </p:grpSpPr>
        <p:sp>
          <p:nvSpPr>
            <p:cNvPr id="115" name="Скругленный прямоугольник 90">
              <a:extLst>
                <a:ext uri="{FF2B5EF4-FFF2-40B4-BE49-F238E27FC236}">
                  <a16:creationId xmlns:a16="http://schemas.microsoft.com/office/drawing/2014/main" id="{6CDA7DE6-EC86-4EC1-AFDE-1057EA1E3B29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16" name="Прямоугольник 115">
              <a:extLst>
                <a:ext uri="{FF2B5EF4-FFF2-40B4-BE49-F238E27FC236}">
                  <a16:creationId xmlns:a16="http://schemas.microsoft.com/office/drawing/2014/main" id="{A3078356-66EB-4CE8-9767-2DC4B67A95EB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2AFDC29F-1662-4972-8CF5-03D2B0BF39ED}"/>
              </a:ext>
            </a:extLst>
          </p:cNvPr>
          <p:cNvGrpSpPr/>
          <p:nvPr/>
        </p:nvGrpSpPr>
        <p:grpSpPr>
          <a:xfrm>
            <a:off x="5652512" y="5091515"/>
            <a:ext cx="301686" cy="338553"/>
            <a:chOff x="4459946" y="2028693"/>
            <a:chExt cx="301686" cy="338553"/>
          </a:xfrm>
        </p:grpSpPr>
        <p:sp>
          <p:nvSpPr>
            <p:cNvPr id="120" name="Скругленный прямоугольник 90">
              <a:extLst>
                <a:ext uri="{FF2B5EF4-FFF2-40B4-BE49-F238E27FC236}">
                  <a16:creationId xmlns:a16="http://schemas.microsoft.com/office/drawing/2014/main" id="{F2CC2933-9F21-493A-99D4-70F47BD7F226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24" name="Прямоугольник 123">
              <a:extLst>
                <a:ext uri="{FF2B5EF4-FFF2-40B4-BE49-F238E27FC236}">
                  <a16:creationId xmlns:a16="http://schemas.microsoft.com/office/drawing/2014/main" id="{298EE680-965F-4447-A68E-8A2C12A3C209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AEB3F9FA-60C9-44F7-9DD9-C8E7BB205488}"/>
              </a:ext>
            </a:extLst>
          </p:cNvPr>
          <p:cNvGrpSpPr/>
          <p:nvPr/>
        </p:nvGrpSpPr>
        <p:grpSpPr>
          <a:xfrm>
            <a:off x="7486537" y="5096607"/>
            <a:ext cx="301686" cy="338553"/>
            <a:chOff x="4459946" y="2028693"/>
            <a:chExt cx="301686" cy="338553"/>
          </a:xfrm>
        </p:grpSpPr>
        <p:sp>
          <p:nvSpPr>
            <p:cNvPr id="126" name="Скругленный прямоугольник 90">
              <a:extLst>
                <a:ext uri="{FF2B5EF4-FFF2-40B4-BE49-F238E27FC236}">
                  <a16:creationId xmlns:a16="http://schemas.microsoft.com/office/drawing/2014/main" id="{DBBC1153-9700-415E-BCC8-3887BE913B50}"/>
                </a:ext>
              </a:extLst>
            </p:cNvPr>
            <p:cNvSpPr/>
            <p:nvPr/>
          </p:nvSpPr>
          <p:spPr>
            <a:xfrm>
              <a:off x="4489054" y="2075060"/>
              <a:ext cx="243470" cy="2458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itchFamily="2" charset="-52"/>
                <a:ea typeface="Jos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5B9FDCC9-C35D-4E50-8D98-42A4643B83F7}"/>
                </a:ext>
              </a:extLst>
            </p:cNvPr>
            <p:cNvSpPr/>
            <p:nvPr/>
          </p:nvSpPr>
          <p:spPr>
            <a:xfrm>
              <a:off x="4459946" y="2028693"/>
              <a:ext cx="301686" cy="338553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sz="1600" b="1" dirty="0">
                  <a:solidFill>
                    <a:srgbClr val="0EB6B6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+</a:t>
              </a:r>
              <a:endParaRPr lang="ru-RU" sz="2800" dirty="0">
                <a:solidFill>
                  <a:srgbClr val="0EB6B6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93699BD-05D0-44E7-AA9D-33217A179C17}"/>
              </a:ext>
            </a:extLst>
          </p:cNvPr>
          <p:cNvGrpSpPr/>
          <p:nvPr/>
        </p:nvGrpSpPr>
        <p:grpSpPr>
          <a:xfrm>
            <a:off x="786037" y="751936"/>
            <a:ext cx="626837" cy="599846"/>
            <a:chOff x="704332" y="1151230"/>
            <a:chExt cx="626837" cy="599846"/>
          </a:xfrm>
        </p:grpSpPr>
        <p:grpSp>
          <p:nvGrpSpPr>
            <p:cNvPr id="106" name="Google Shape;943;p33">
              <a:extLst>
                <a:ext uri="{FF2B5EF4-FFF2-40B4-BE49-F238E27FC236}">
                  <a16:creationId xmlns:a16="http://schemas.microsoft.com/office/drawing/2014/main" id="{DE6C575A-5309-443C-A79D-25EC442094BC}"/>
                </a:ext>
              </a:extLst>
            </p:cNvPr>
            <p:cNvGrpSpPr/>
            <p:nvPr/>
          </p:nvGrpSpPr>
          <p:grpSpPr>
            <a:xfrm>
              <a:off x="704332" y="1151230"/>
              <a:ext cx="626837" cy="599846"/>
              <a:chOff x="7390435" y="3680868"/>
              <a:chExt cx="372073" cy="355244"/>
            </a:xfrm>
            <a:solidFill>
              <a:srgbClr val="0EB6B6"/>
            </a:solidFill>
          </p:grpSpPr>
          <p:sp>
            <p:nvSpPr>
              <p:cNvPr id="121" name="Google Shape;944;p33">
                <a:extLst>
                  <a:ext uri="{FF2B5EF4-FFF2-40B4-BE49-F238E27FC236}">
                    <a16:creationId xmlns:a16="http://schemas.microsoft.com/office/drawing/2014/main" id="{C4018132-0CC1-4A9A-B6E3-75093F9678A7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2" name="Google Shape;945;p33">
                <a:extLst>
                  <a:ext uri="{FF2B5EF4-FFF2-40B4-BE49-F238E27FC236}">
                    <a16:creationId xmlns:a16="http://schemas.microsoft.com/office/drawing/2014/main" id="{7214CFAA-6BA8-4654-B685-CF8BD76B29F1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3" name="Google Shape;946;p33">
                <a:extLst>
                  <a:ext uri="{FF2B5EF4-FFF2-40B4-BE49-F238E27FC236}">
                    <a16:creationId xmlns:a16="http://schemas.microsoft.com/office/drawing/2014/main" id="{A8200647-1B04-401F-9B5B-19B39A37E1D8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8" name="Google Shape;947;p33">
                <a:extLst>
                  <a:ext uri="{FF2B5EF4-FFF2-40B4-BE49-F238E27FC236}">
                    <a16:creationId xmlns:a16="http://schemas.microsoft.com/office/drawing/2014/main" id="{E390B183-925C-4E5E-8FD0-30EAD3256ED1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29" name="Google Shape;948;p33">
                <a:extLst>
                  <a:ext uri="{FF2B5EF4-FFF2-40B4-BE49-F238E27FC236}">
                    <a16:creationId xmlns:a16="http://schemas.microsoft.com/office/drawing/2014/main" id="{AF3E4704-31CA-4E67-81FD-33C732DCDFCE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 w="9525"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152410A9-C21E-460E-8C36-36A4E1C79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1798" y="1404772"/>
              <a:ext cx="165349" cy="225988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70904DC-E9F3-4D26-8CAE-53C0D6D1F877}"/>
              </a:ext>
            </a:extLst>
          </p:cNvPr>
          <p:cNvGrpSpPr/>
          <p:nvPr/>
        </p:nvGrpSpPr>
        <p:grpSpPr>
          <a:xfrm>
            <a:off x="4522988" y="777204"/>
            <a:ext cx="575779" cy="574578"/>
            <a:chOff x="4400228" y="1181584"/>
            <a:chExt cx="575779" cy="574578"/>
          </a:xfrm>
        </p:grpSpPr>
        <p:grpSp>
          <p:nvGrpSpPr>
            <p:cNvPr id="130" name="Google Shape;2040;p35">
              <a:extLst>
                <a:ext uri="{FF2B5EF4-FFF2-40B4-BE49-F238E27FC236}">
                  <a16:creationId xmlns:a16="http://schemas.microsoft.com/office/drawing/2014/main" id="{911E5930-BBE7-4F54-99F1-901920B6B251}"/>
                </a:ext>
              </a:extLst>
            </p:cNvPr>
            <p:cNvGrpSpPr/>
            <p:nvPr/>
          </p:nvGrpSpPr>
          <p:grpSpPr>
            <a:xfrm>
              <a:off x="4400228" y="1181584"/>
              <a:ext cx="575779" cy="574578"/>
              <a:chOff x="3996113" y="4291176"/>
              <a:chExt cx="336512" cy="335048"/>
            </a:xfrm>
            <a:solidFill>
              <a:srgbClr val="0EB6B6"/>
            </a:solidFill>
          </p:grpSpPr>
          <p:sp>
            <p:nvSpPr>
              <p:cNvPr id="132" name="Google Shape;2042;p35">
                <a:extLst>
                  <a:ext uri="{FF2B5EF4-FFF2-40B4-BE49-F238E27FC236}">
                    <a16:creationId xmlns:a16="http://schemas.microsoft.com/office/drawing/2014/main" id="{4556E86E-048A-462E-A1F4-B9F019311C09}"/>
                  </a:ext>
                </a:extLst>
              </p:cNvPr>
              <p:cNvSpPr/>
              <p:nvPr/>
            </p:nvSpPr>
            <p:spPr>
              <a:xfrm>
                <a:off x="4226894" y="4523485"/>
                <a:ext cx="52324" cy="51942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632" extrusionOk="0">
                    <a:moveTo>
                      <a:pt x="822" y="310"/>
                    </a:moveTo>
                    <a:cubicBezTo>
                      <a:pt x="1108" y="310"/>
                      <a:pt x="1322" y="536"/>
                      <a:pt x="1322" y="822"/>
                    </a:cubicBezTo>
                    <a:cubicBezTo>
                      <a:pt x="1322" y="1096"/>
                      <a:pt x="1108" y="1322"/>
                      <a:pt x="822" y="1322"/>
                    </a:cubicBezTo>
                    <a:cubicBezTo>
                      <a:pt x="536" y="1322"/>
                      <a:pt x="310" y="1096"/>
                      <a:pt x="310" y="822"/>
                    </a:cubicBezTo>
                    <a:cubicBezTo>
                      <a:pt x="310" y="536"/>
                      <a:pt x="536" y="310"/>
                      <a:pt x="822" y="310"/>
                    </a:cubicBezTo>
                    <a:close/>
                    <a:moveTo>
                      <a:pt x="822" y="0"/>
                    </a:moveTo>
                    <a:cubicBezTo>
                      <a:pt x="370" y="0"/>
                      <a:pt x="0" y="370"/>
                      <a:pt x="0" y="822"/>
                    </a:cubicBezTo>
                    <a:cubicBezTo>
                      <a:pt x="0" y="1263"/>
                      <a:pt x="370" y="1632"/>
                      <a:pt x="822" y="1632"/>
                    </a:cubicBezTo>
                    <a:cubicBezTo>
                      <a:pt x="1263" y="1632"/>
                      <a:pt x="1644" y="1263"/>
                      <a:pt x="1644" y="822"/>
                    </a:cubicBezTo>
                    <a:cubicBezTo>
                      <a:pt x="1644" y="370"/>
                      <a:pt x="1263" y="0"/>
                      <a:pt x="822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3" name="Google Shape;2043;p35">
                <a:extLst>
                  <a:ext uri="{FF2B5EF4-FFF2-40B4-BE49-F238E27FC236}">
                    <a16:creationId xmlns:a16="http://schemas.microsoft.com/office/drawing/2014/main" id="{C9274172-947A-4A68-A401-0FD239EEDE9F}"/>
                  </a:ext>
                </a:extLst>
              </p:cNvPr>
              <p:cNvSpPr/>
              <p:nvPr/>
            </p:nvSpPr>
            <p:spPr>
              <a:xfrm>
                <a:off x="3996113" y="4291176"/>
                <a:ext cx="336512" cy="335048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10527" extrusionOk="0">
                    <a:moveTo>
                      <a:pt x="8216" y="5930"/>
                    </a:moveTo>
                    <a:lnTo>
                      <a:pt x="8335" y="6537"/>
                    </a:lnTo>
                    <a:cubicBezTo>
                      <a:pt x="8359" y="6597"/>
                      <a:pt x="8394" y="6645"/>
                      <a:pt x="8442" y="6657"/>
                    </a:cubicBezTo>
                    <a:cubicBezTo>
                      <a:pt x="8502" y="6668"/>
                      <a:pt x="8549" y="6692"/>
                      <a:pt x="8609" y="6716"/>
                    </a:cubicBezTo>
                    <a:cubicBezTo>
                      <a:pt x="8631" y="6729"/>
                      <a:pt x="8653" y="6734"/>
                      <a:pt x="8674" y="6734"/>
                    </a:cubicBezTo>
                    <a:cubicBezTo>
                      <a:pt x="8710" y="6734"/>
                      <a:pt x="8745" y="6719"/>
                      <a:pt x="8775" y="6704"/>
                    </a:cubicBezTo>
                    <a:lnTo>
                      <a:pt x="9252" y="6311"/>
                    </a:lnTo>
                    <a:lnTo>
                      <a:pt x="9561" y="6585"/>
                    </a:lnTo>
                    <a:lnTo>
                      <a:pt x="9264" y="7121"/>
                    </a:lnTo>
                    <a:cubicBezTo>
                      <a:pt x="9228" y="7157"/>
                      <a:pt x="9228" y="7216"/>
                      <a:pt x="9264" y="7276"/>
                    </a:cubicBezTo>
                    <a:cubicBezTo>
                      <a:pt x="9287" y="7323"/>
                      <a:pt x="9323" y="7371"/>
                      <a:pt x="9347" y="7430"/>
                    </a:cubicBezTo>
                    <a:cubicBezTo>
                      <a:pt x="9383" y="7478"/>
                      <a:pt x="9430" y="7514"/>
                      <a:pt x="9490" y="7514"/>
                    </a:cubicBezTo>
                    <a:lnTo>
                      <a:pt x="10109" y="7538"/>
                    </a:lnTo>
                    <a:lnTo>
                      <a:pt x="10180" y="7942"/>
                    </a:lnTo>
                    <a:lnTo>
                      <a:pt x="9645" y="8157"/>
                    </a:lnTo>
                    <a:cubicBezTo>
                      <a:pt x="9585" y="8181"/>
                      <a:pt x="9561" y="8240"/>
                      <a:pt x="9549" y="8276"/>
                    </a:cubicBezTo>
                    <a:cubicBezTo>
                      <a:pt x="9549" y="8335"/>
                      <a:pt x="9526" y="8383"/>
                      <a:pt x="9514" y="8442"/>
                    </a:cubicBezTo>
                    <a:cubicBezTo>
                      <a:pt x="9502" y="8502"/>
                      <a:pt x="9514" y="8562"/>
                      <a:pt x="9561" y="8597"/>
                    </a:cubicBezTo>
                    <a:lnTo>
                      <a:pt x="10014" y="8990"/>
                    </a:lnTo>
                    <a:lnTo>
                      <a:pt x="9811" y="9347"/>
                    </a:lnTo>
                    <a:lnTo>
                      <a:pt x="9228" y="9157"/>
                    </a:lnTo>
                    <a:cubicBezTo>
                      <a:pt x="9213" y="9154"/>
                      <a:pt x="9198" y="9152"/>
                      <a:pt x="9184" y="9152"/>
                    </a:cubicBezTo>
                    <a:cubicBezTo>
                      <a:pt x="9141" y="9152"/>
                      <a:pt x="9103" y="9166"/>
                      <a:pt x="9085" y="9193"/>
                    </a:cubicBezTo>
                    <a:cubicBezTo>
                      <a:pt x="9037" y="9228"/>
                      <a:pt x="8990" y="9264"/>
                      <a:pt x="8954" y="9288"/>
                    </a:cubicBezTo>
                    <a:cubicBezTo>
                      <a:pt x="8906" y="9324"/>
                      <a:pt x="8871" y="9383"/>
                      <a:pt x="8895" y="9443"/>
                    </a:cubicBezTo>
                    <a:lnTo>
                      <a:pt x="8978" y="10050"/>
                    </a:lnTo>
                    <a:lnTo>
                      <a:pt x="8597" y="10181"/>
                    </a:lnTo>
                    <a:lnTo>
                      <a:pt x="8264" y="9669"/>
                    </a:lnTo>
                    <a:cubicBezTo>
                      <a:pt x="8228" y="9621"/>
                      <a:pt x="8192" y="9585"/>
                      <a:pt x="8133" y="9585"/>
                    </a:cubicBezTo>
                    <a:lnTo>
                      <a:pt x="7954" y="9585"/>
                    </a:lnTo>
                    <a:cubicBezTo>
                      <a:pt x="7894" y="9585"/>
                      <a:pt x="7847" y="9621"/>
                      <a:pt x="7811" y="9669"/>
                    </a:cubicBezTo>
                    <a:lnTo>
                      <a:pt x="7490" y="10181"/>
                    </a:lnTo>
                    <a:lnTo>
                      <a:pt x="7097" y="10050"/>
                    </a:lnTo>
                    <a:lnTo>
                      <a:pt x="7192" y="9443"/>
                    </a:lnTo>
                    <a:cubicBezTo>
                      <a:pt x="7204" y="9383"/>
                      <a:pt x="7180" y="9324"/>
                      <a:pt x="7132" y="9288"/>
                    </a:cubicBezTo>
                    <a:cubicBezTo>
                      <a:pt x="7085" y="9264"/>
                      <a:pt x="7037" y="9216"/>
                      <a:pt x="7001" y="9193"/>
                    </a:cubicBezTo>
                    <a:cubicBezTo>
                      <a:pt x="6970" y="9161"/>
                      <a:pt x="6933" y="9145"/>
                      <a:pt x="6897" y="9145"/>
                    </a:cubicBezTo>
                    <a:cubicBezTo>
                      <a:pt x="6880" y="9145"/>
                      <a:pt x="6863" y="9149"/>
                      <a:pt x="6847" y="9157"/>
                    </a:cubicBezTo>
                    <a:lnTo>
                      <a:pt x="6275" y="9347"/>
                    </a:lnTo>
                    <a:lnTo>
                      <a:pt x="6061" y="8990"/>
                    </a:lnTo>
                    <a:lnTo>
                      <a:pt x="6525" y="8597"/>
                    </a:lnTo>
                    <a:cubicBezTo>
                      <a:pt x="6573" y="8550"/>
                      <a:pt x="6585" y="8502"/>
                      <a:pt x="6573" y="8442"/>
                    </a:cubicBezTo>
                    <a:cubicBezTo>
                      <a:pt x="6549" y="8383"/>
                      <a:pt x="6537" y="8335"/>
                      <a:pt x="6537" y="8276"/>
                    </a:cubicBezTo>
                    <a:cubicBezTo>
                      <a:pt x="6537" y="8216"/>
                      <a:pt x="6489" y="8169"/>
                      <a:pt x="6430" y="8157"/>
                    </a:cubicBezTo>
                    <a:lnTo>
                      <a:pt x="5847" y="7942"/>
                    </a:lnTo>
                    <a:lnTo>
                      <a:pt x="5930" y="7538"/>
                    </a:lnTo>
                    <a:lnTo>
                      <a:pt x="6549" y="7514"/>
                    </a:lnTo>
                    <a:cubicBezTo>
                      <a:pt x="6609" y="7514"/>
                      <a:pt x="6656" y="7490"/>
                      <a:pt x="6680" y="7430"/>
                    </a:cubicBezTo>
                    <a:cubicBezTo>
                      <a:pt x="6716" y="7383"/>
                      <a:pt x="6740" y="7323"/>
                      <a:pt x="6775" y="7276"/>
                    </a:cubicBezTo>
                    <a:cubicBezTo>
                      <a:pt x="6811" y="7240"/>
                      <a:pt x="6811" y="7180"/>
                      <a:pt x="6775" y="7121"/>
                    </a:cubicBezTo>
                    <a:lnTo>
                      <a:pt x="6478" y="6585"/>
                    </a:lnTo>
                    <a:lnTo>
                      <a:pt x="6787" y="6311"/>
                    </a:lnTo>
                    <a:lnTo>
                      <a:pt x="7263" y="6704"/>
                    </a:lnTo>
                    <a:cubicBezTo>
                      <a:pt x="7293" y="6719"/>
                      <a:pt x="7327" y="6729"/>
                      <a:pt x="7363" y="6729"/>
                    </a:cubicBezTo>
                    <a:cubicBezTo>
                      <a:pt x="7385" y="6729"/>
                      <a:pt x="7407" y="6725"/>
                      <a:pt x="7430" y="6716"/>
                    </a:cubicBezTo>
                    <a:cubicBezTo>
                      <a:pt x="7478" y="6704"/>
                      <a:pt x="7537" y="6668"/>
                      <a:pt x="7597" y="6657"/>
                    </a:cubicBezTo>
                    <a:cubicBezTo>
                      <a:pt x="7656" y="6645"/>
                      <a:pt x="7680" y="6597"/>
                      <a:pt x="7704" y="6537"/>
                    </a:cubicBezTo>
                    <a:lnTo>
                      <a:pt x="7823" y="5930"/>
                    </a:lnTo>
                    <a:close/>
                    <a:moveTo>
                      <a:pt x="4454" y="1"/>
                    </a:moveTo>
                    <a:cubicBezTo>
                      <a:pt x="3739" y="1"/>
                      <a:pt x="3025" y="180"/>
                      <a:pt x="2382" y="513"/>
                    </a:cubicBezTo>
                    <a:cubicBezTo>
                      <a:pt x="2310" y="561"/>
                      <a:pt x="2287" y="644"/>
                      <a:pt x="2322" y="715"/>
                    </a:cubicBezTo>
                    <a:cubicBezTo>
                      <a:pt x="2354" y="770"/>
                      <a:pt x="2405" y="799"/>
                      <a:pt x="2458" y="799"/>
                    </a:cubicBezTo>
                    <a:cubicBezTo>
                      <a:pt x="2485" y="799"/>
                      <a:pt x="2512" y="791"/>
                      <a:pt x="2537" y="775"/>
                    </a:cubicBezTo>
                    <a:cubicBezTo>
                      <a:pt x="3132" y="465"/>
                      <a:pt x="3787" y="299"/>
                      <a:pt x="4454" y="299"/>
                    </a:cubicBezTo>
                    <a:cubicBezTo>
                      <a:pt x="6728" y="299"/>
                      <a:pt x="8597" y="2168"/>
                      <a:pt x="8597" y="4442"/>
                    </a:cubicBezTo>
                    <a:cubicBezTo>
                      <a:pt x="8597" y="4847"/>
                      <a:pt x="8537" y="5228"/>
                      <a:pt x="8430" y="5621"/>
                    </a:cubicBezTo>
                    <a:lnTo>
                      <a:pt x="7740" y="5621"/>
                    </a:lnTo>
                    <a:cubicBezTo>
                      <a:pt x="7668" y="5621"/>
                      <a:pt x="7609" y="5656"/>
                      <a:pt x="7597" y="5728"/>
                    </a:cubicBezTo>
                    <a:lnTo>
                      <a:pt x="7466" y="6371"/>
                    </a:lnTo>
                    <a:lnTo>
                      <a:pt x="7442" y="6371"/>
                    </a:lnTo>
                    <a:lnTo>
                      <a:pt x="6942" y="5966"/>
                    </a:lnTo>
                    <a:cubicBezTo>
                      <a:pt x="6912" y="5948"/>
                      <a:pt x="6879" y="5939"/>
                      <a:pt x="6847" y="5939"/>
                    </a:cubicBezTo>
                    <a:cubicBezTo>
                      <a:pt x="6814" y="5939"/>
                      <a:pt x="6781" y="5948"/>
                      <a:pt x="6751" y="5966"/>
                    </a:cubicBezTo>
                    <a:lnTo>
                      <a:pt x="6239" y="6407"/>
                    </a:lnTo>
                    <a:cubicBezTo>
                      <a:pt x="6180" y="6442"/>
                      <a:pt x="6168" y="6537"/>
                      <a:pt x="6216" y="6597"/>
                    </a:cubicBezTo>
                    <a:lnTo>
                      <a:pt x="6525" y="7180"/>
                    </a:lnTo>
                    <a:cubicBezTo>
                      <a:pt x="6525" y="7180"/>
                      <a:pt x="6525" y="7192"/>
                      <a:pt x="6513" y="7192"/>
                    </a:cubicBezTo>
                    <a:lnTo>
                      <a:pt x="5858" y="7204"/>
                    </a:lnTo>
                    <a:cubicBezTo>
                      <a:pt x="5775" y="7204"/>
                      <a:pt x="5716" y="7264"/>
                      <a:pt x="5704" y="7335"/>
                    </a:cubicBezTo>
                    <a:lnTo>
                      <a:pt x="5585" y="7990"/>
                    </a:lnTo>
                    <a:cubicBezTo>
                      <a:pt x="5573" y="8073"/>
                      <a:pt x="5620" y="8145"/>
                      <a:pt x="5680" y="8157"/>
                    </a:cubicBezTo>
                    <a:lnTo>
                      <a:pt x="6013" y="8288"/>
                    </a:lnTo>
                    <a:cubicBezTo>
                      <a:pt x="5525" y="8502"/>
                      <a:pt x="5001" y="8585"/>
                      <a:pt x="4454" y="8585"/>
                    </a:cubicBezTo>
                    <a:cubicBezTo>
                      <a:pt x="2179" y="8585"/>
                      <a:pt x="322" y="6728"/>
                      <a:pt x="322" y="4454"/>
                    </a:cubicBezTo>
                    <a:cubicBezTo>
                      <a:pt x="322" y="3168"/>
                      <a:pt x="894" y="2001"/>
                      <a:pt x="1894" y="1203"/>
                    </a:cubicBezTo>
                    <a:cubicBezTo>
                      <a:pt x="1965" y="1144"/>
                      <a:pt x="1965" y="1061"/>
                      <a:pt x="1929" y="989"/>
                    </a:cubicBezTo>
                    <a:cubicBezTo>
                      <a:pt x="1895" y="942"/>
                      <a:pt x="1850" y="921"/>
                      <a:pt x="1804" y="921"/>
                    </a:cubicBezTo>
                    <a:cubicBezTo>
                      <a:pt x="1769" y="921"/>
                      <a:pt x="1734" y="933"/>
                      <a:pt x="1703" y="953"/>
                    </a:cubicBezTo>
                    <a:cubicBezTo>
                      <a:pt x="632" y="1799"/>
                      <a:pt x="1" y="3085"/>
                      <a:pt x="1" y="4454"/>
                    </a:cubicBezTo>
                    <a:cubicBezTo>
                      <a:pt x="1" y="5645"/>
                      <a:pt x="465" y="6764"/>
                      <a:pt x="1298" y="7597"/>
                    </a:cubicBezTo>
                    <a:cubicBezTo>
                      <a:pt x="2132" y="8431"/>
                      <a:pt x="3251" y="8883"/>
                      <a:pt x="4442" y="8883"/>
                    </a:cubicBezTo>
                    <a:cubicBezTo>
                      <a:pt x="5001" y="8883"/>
                      <a:pt x="5537" y="8788"/>
                      <a:pt x="6049" y="8585"/>
                    </a:cubicBezTo>
                    <a:lnTo>
                      <a:pt x="6049" y="8585"/>
                    </a:lnTo>
                    <a:lnTo>
                      <a:pt x="5775" y="8823"/>
                    </a:lnTo>
                    <a:cubicBezTo>
                      <a:pt x="5716" y="8871"/>
                      <a:pt x="5704" y="8966"/>
                      <a:pt x="5751" y="9026"/>
                    </a:cubicBezTo>
                    <a:lnTo>
                      <a:pt x="6073" y="9585"/>
                    </a:lnTo>
                    <a:cubicBezTo>
                      <a:pt x="6101" y="9632"/>
                      <a:pt x="6158" y="9664"/>
                      <a:pt x="6211" y="9664"/>
                    </a:cubicBezTo>
                    <a:cubicBezTo>
                      <a:pt x="6225" y="9664"/>
                      <a:pt x="6239" y="9662"/>
                      <a:pt x="6251" y="9657"/>
                    </a:cubicBezTo>
                    <a:lnTo>
                      <a:pt x="6882" y="9455"/>
                    </a:lnTo>
                    <a:cubicBezTo>
                      <a:pt x="6882" y="9455"/>
                      <a:pt x="6894" y="9455"/>
                      <a:pt x="6894" y="9466"/>
                    </a:cubicBezTo>
                    <a:lnTo>
                      <a:pt x="6787" y="10121"/>
                    </a:lnTo>
                    <a:cubicBezTo>
                      <a:pt x="6775" y="10193"/>
                      <a:pt x="6823" y="10276"/>
                      <a:pt x="6894" y="10288"/>
                    </a:cubicBezTo>
                    <a:lnTo>
                      <a:pt x="7525" y="10514"/>
                    </a:lnTo>
                    <a:cubicBezTo>
                      <a:pt x="7537" y="10514"/>
                      <a:pt x="7549" y="10526"/>
                      <a:pt x="7585" y="10526"/>
                    </a:cubicBezTo>
                    <a:cubicBezTo>
                      <a:pt x="7644" y="10526"/>
                      <a:pt x="7680" y="10490"/>
                      <a:pt x="7716" y="10455"/>
                    </a:cubicBezTo>
                    <a:lnTo>
                      <a:pt x="8061" y="9883"/>
                    </a:lnTo>
                    <a:lnTo>
                      <a:pt x="8073" y="9883"/>
                    </a:lnTo>
                    <a:lnTo>
                      <a:pt x="8418" y="10455"/>
                    </a:lnTo>
                    <a:cubicBezTo>
                      <a:pt x="8445" y="10499"/>
                      <a:pt x="8497" y="10523"/>
                      <a:pt x="8547" y="10523"/>
                    </a:cubicBezTo>
                    <a:cubicBezTo>
                      <a:pt x="8565" y="10523"/>
                      <a:pt x="8582" y="10520"/>
                      <a:pt x="8597" y="10514"/>
                    </a:cubicBezTo>
                    <a:lnTo>
                      <a:pt x="9216" y="10288"/>
                    </a:lnTo>
                    <a:cubicBezTo>
                      <a:pt x="9287" y="10252"/>
                      <a:pt x="9323" y="10193"/>
                      <a:pt x="9323" y="10121"/>
                    </a:cubicBezTo>
                    <a:lnTo>
                      <a:pt x="9216" y="9466"/>
                    </a:lnTo>
                    <a:cubicBezTo>
                      <a:pt x="9216" y="9466"/>
                      <a:pt x="9228" y="9466"/>
                      <a:pt x="9228" y="9455"/>
                    </a:cubicBezTo>
                    <a:lnTo>
                      <a:pt x="9859" y="9657"/>
                    </a:lnTo>
                    <a:cubicBezTo>
                      <a:pt x="9878" y="9666"/>
                      <a:pt x="9897" y="9671"/>
                      <a:pt x="9916" y="9671"/>
                    </a:cubicBezTo>
                    <a:cubicBezTo>
                      <a:pt x="9966" y="9671"/>
                      <a:pt x="10011" y="9638"/>
                      <a:pt x="10038" y="9585"/>
                    </a:cubicBezTo>
                    <a:lnTo>
                      <a:pt x="10359" y="9026"/>
                    </a:lnTo>
                    <a:cubicBezTo>
                      <a:pt x="10395" y="8966"/>
                      <a:pt x="10395" y="8871"/>
                      <a:pt x="10335" y="8823"/>
                    </a:cubicBezTo>
                    <a:lnTo>
                      <a:pt x="9847" y="8395"/>
                    </a:lnTo>
                    <a:lnTo>
                      <a:pt x="9847" y="8383"/>
                    </a:lnTo>
                    <a:lnTo>
                      <a:pt x="10454" y="8145"/>
                    </a:lnTo>
                    <a:cubicBezTo>
                      <a:pt x="10460" y="8146"/>
                      <a:pt x="10465" y="8146"/>
                      <a:pt x="10470" y="8146"/>
                    </a:cubicBezTo>
                    <a:cubicBezTo>
                      <a:pt x="10532" y="8146"/>
                      <a:pt x="10572" y="8080"/>
                      <a:pt x="10561" y="8014"/>
                    </a:cubicBezTo>
                    <a:lnTo>
                      <a:pt x="10442" y="7359"/>
                    </a:lnTo>
                    <a:cubicBezTo>
                      <a:pt x="10419" y="7288"/>
                      <a:pt x="10359" y="7240"/>
                      <a:pt x="10288" y="7228"/>
                    </a:cubicBezTo>
                    <a:lnTo>
                      <a:pt x="9633" y="7204"/>
                    </a:lnTo>
                    <a:cubicBezTo>
                      <a:pt x="9633" y="7204"/>
                      <a:pt x="9633" y="7192"/>
                      <a:pt x="9621" y="7192"/>
                    </a:cubicBezTo>
                    <a:lnTo>
                      <a:pt x="9930" y="6609"/>
                    </a:lnTo>
                    <a:cubicBezTo>
                      <a:pt x="9966" y="6549"/>
                      <a:pt x="9942" y="6466"/>
                      <a:pt x="9907" y="6418"/>
                    </a:cubicBezTo>
                    <a:lnTo>
                      <a:pt x="9395" y="5990"/>
                    </a:lnTo>
                    <a:cubicBezTo>
                      <a:pt x="9365" y="5966"/>
                      <a:pt x="9332" y="5954"/>
                      <a:pt x="9299" y="5954"/>
                    </a:cubicBezTo>
                    <a:cubicBezTo>
                      <a:pt x="9267" y="5954"/>
                      <a:pt x="9234" y="5966"/>
                      <a:pt x="9204" y="5990"/>
                    </a:cubicBezTo>
                    <a:lnTo>
                      <a:pt x="8692" y="6395"/>
                    </a:lnTo>
                    <a:lnTo>
                      <a:pt x="8680" y="6395"/>
                    </a:lnTo>
                    <a:lnTo>
                      <a:pt x="8609" y="6049"/>
                    </a:lnTo>
                    <a:lnTo>
                      <a:pt x="8609" y="6037"/>
                    </a:lnTo>
                    <a:cubicBezTo>
                      <a:pt x="8799" y="5525"/>
                      <a:pt x="8895" y="5002"/>
                      <a:pt x="8895" y="4454"/>
                    </a:cubicBezTo>
                    <a:cubicBezTo>
                      <a:pt x="8895" y="3263"/>
                      <a:pt x="8430" y="2144"/>
                      <a:pt x="7597" y="1311"/>
                    </a:cubicBezTo>
                    <a:cubicBezTo>
                      <a:pt x="6763" y="477"/>
                      <a:pt x="5644" y="1"/>
                      <a:pt x="4454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5453AC55-CD31-456C-88B1-A558C2C26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59847" y="1297900"/>
              <a:ext cx="191118" cy="261209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1BE61A18-EFCF-46CD-A706-7523B17709A6}"/>
              </a:ext>
            </a:extLst>
          </p:cNvPr>
          <p:cNvGrpSpPr/>
          <p:nvPr/>
        </p:nvGrpSpPr>
        <p:grpSpPr>
          <a:xfrm>
            <a:off x="6291987" y="693182"/>
            <a:ext cx="600111" cy="658600"/>
            <a:chOff x="6358950" y="1112590"/>
            <a:chExt cx="556066" cy="610262"/>
          </a:xfrm>
        </p:grpSpPr>
        <p:grpSp>
          <p:nvGrpSpPr>
            <p:cNvPr id="135" name="Google Shape;2345;p36">
              <a:extLst>
                <a:ext uri="{FF2B5EF4-FFF2-40B4-BE49-F238E27FC236}">
                  <a16:creationId xmlns:a16="http://schemas.microsoft.com/office/drawing/2014/main" id="{84424050-2C20-40EE-B02B-F6C4AF9C6CDA}"/>
                </a:ext>
              </a:extLst>
            </p:cNvPr>
            <p:cNvGrpSpPr/>
            <p:nvPr/>
          </p:nvGrpSpPr>
          <p:grpSpPr>
            <a:xfrm>
              <a:off x="6358950" y="1122785"/>
              <a:ext cx="492364" cy="600067"/>
              <a:chOff x="1767069" y="3360146"/>
              <a:chExt cx="286324" cy="348164"/>
            </a:xfrm>
            <a:solidFill>
              <a:srgbClr val="0EB6B6"/>
            </a:solidFill>
          </p:grpSpPr>
          <p:sp>
            <p:nvSpPr>
              <p:cNvPr id="136" name="Google Shape;2346;p36">
                <a:extLst>
                  <a:ext uri="{FF2B5EF4-FFF2-40B4-BE49-F238E27FC236}">
                    <a16:creationId xmlns:a16="http://schemas.microsoft.com/office/drawing/2014/main" id="{805A3C8C-56A9-47E4-AA6C-38036E4FEC66}"/>
                  </a:ext>
                </a:extLst>
              </p:cNvPr>
              <p:cNvSpPr/>
              <p:nvPr/>
            </p:nvSpPr>
            <p:spPr>
              <a:xfrm>
                <a:off x="1767069" y="3404277"/>
                <a:ext cx="228223" cy="304033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9597" extrusionOk="0">
                    <a:moveTo>
                      <a:pt x="2072" y="7537"/>
                    </a:moveTo>
                    <a:lnTo>
                      <a:pt x="2072" y="9049"/>
                    </a:lnTo>
                    <a:lnTo>
                      <a:pt x="572" y="7537"/>
                    </a:lnTo>
                    <a:close/>
                    <a:moveTo>
                      <a:pt x="167" y="0"/>
                    </a:moveTo>
                    <a:cubicBezTo>
                      <a:pt x="72" y="0"/>
                      <a:pt x="0" y="72"/>
                      <a:pt x="0" y="155"/>
                    </a:cubicBezTo>
                    <a:lnTo>
                      <a:pt x="0" y="7382"/>
                    </a:lnTo>
                    <a:cubicBezTo>
                      <a:pt x="0" y="7418"/>
                      <a:pt x="12" y="7465"/>
                      <a:pt x="48" y="7501"/>
                    </a:cubicBezTo>
                    <a:lnTo>
                      <a:pt x="2096" y="9549"/>
                    </a:lnTo>
                    <a:cubicBezTo>
                      <a:pt x="2132" y="9585"/>
                      <a:pt x="2179" y="9597"/>
                      <a:pt x="2215" y="9597"/>
                    </a:cubicBezTo>
                    <a:lnTo>
                      <a:pt x="7025" y="9597"/>
                    </a:lnTo>
                    <a:cubicBezTo>
                      <a:pt x="7120" y="9597"/>
                      <a:pt x="7192" y="9513"/>
                      <a:pt x="7192" y="9430"/>
                    </a:cubicBezTo>
                    <a:lnTo>
                      <a:pt x="7192" y="7811"/>
                    </a:lnTo>
                    <a:cubicBezTo>
                      <a:pt x="7204" y="7715"/>
                      <a:pt x="7132" y="7644"/>
                      <a:pt x="7037" y="7644"/>
                    </a:cubicBezTo>
                    <a:cubicBezTo>
                      <a:pt x="6954" y="7644"/>
                      <a:pt x="6882" y="7715"/>
                      <a:pt x="6882" y="7811"/>
                    </a:cubicBezTo>
                    <a:lnTo>
                      <a:pt x="6882" y="9263"/>
                    </a:lnTo>
                    <a:lnTo>
                      <a:pt x="2382" y="9263"/>
                    </a:lnTo>
                    <a:lnTo>
                      <a:pt x="2382" y="7382"/>
                    </a:lnTo>
                    <a:cubicBezTo>
                      <a:pt x="2382" y="7287"/>
                      <a:pt x="2310" y="7215"/>
                      <a:pt x="2215" y="7215"/>
                    </a:cubicBezTo>
                    <a:lnTo>
                      <a:pt x="334" y="7215"/>
                    </a:lnTo>
                    <a:lnTo>
                      <a:pt x="334" y="322"/>
                    </a:lnTo>
                    <a:lnTo>
                      <a:pt x="1858" y="322"/>
                    </a:lnTo>
                    <a:cubicBezTo>
                      <a:pt x="1953" y="322"/>
                      <a:pt x="2024" y="250"/>
                      <a:pt x="2024" y="155"/>
                    </a:cubicBezTo>
                    <a:cubicBezTo>
                      <a:pt x="2024" y="72"/>
                      <a:pt x="1953" y="0"/>
                      <a:pt x="1858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7" name="Google Shape;2347;p36">
                <a:extLst>
                  <a:ext uri="{FF2B5EF4-FFF2-40B4-BE49-F238E27FC236}">
                    <a16:creationId xmlns:a16="http://schemas.microsoft.com/office/drawing/2014/main" id="{0FEC1790-F6BA-450C-AEE9-1F167F82E0A7}"/>
                  </a:ext>
                </a:extLst>
              </p:cNvPr>
              <p:cNvSpPr/>
              <p:nvPr/>
            </p:nvSpPr>
            <p:spPr>
              <a:xfrm>
                <a:off x="1799509" y="3360146"/>
                <a:ext cx="253884" cy="276883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8740" extrusionOk="0">
                    <a:moveTo>
                      <a:pt x="4406" y="3751"/>
                    </a:moveTo>
                    <a:cubicBezTo>
                      <a:pt x="4525" y="3870"/>
                      <a:pt x="4680" y="3965"/>
                      <a:pt x="4822" y="4048"/>
                    </a:cubicBezTo>
                    <a:lnTo>
                      <a:pt x="4822" y="4132"/>
                    </a:lnTo>
                    <a:lnTo>
                      <a:pt x="334" y="4132"/>
                    </a:lnTo>
                    <a:lnTo>
                      <a:pt x="334" y="3751"/>
                    </a:lnTo>
                    <a:close/>
                    <a:moveTo>
                      <a:pt x="5870" y="0"/>
                    </a:moveTo>
                    <a:cubicBezTo>
                      <a:pt x="4941" y="0"/>
                      <a:pt x="4156" y="583"/>
                      <a:pt x="3846" y="1405"/>
                    </a:cubicBezTo>
                    <a:lnTo>
                      <a:pt x="1477" y="1405"/>
                    </a:lnTo>
                    <a:cubicBezTo>
                      <a:pt x="1393" y="1405"/>
                      <a:pt x="1310" y="1476"/>
                      <a:pt x="1310" y="1572"/>
                    </a:cubicBezTo>
                    <a:cubicBezTo>
                      <a:pt x="1310" y="1655"/>
                      <a:pt x="1393" y="1726"/>
                      <a:pt x="1477" y="1726"/>
                    </a:cubicBezTo>
                    <a:lnTo>
                      <a:pt x="3739" y="1726"/>
                    </a:lnTo>
                    <a:cubicBezTo>
                      <a:pt x="3715" y="1869"/>
                      <a:pt x="3691" y="2012"/>
                      <a:pt x="3691" y="2167"/>
                    </a:cubicBezTo>
                    <a:cubicBezTo>
                      <a:pt x="3691" y="2643"/>
                      <a:pt x="3858" y="3084"/>
                      <a:pt x="4108" y="3441"/>
                    </a:cubicBezTo>
                    <a:lnTo>
                      <a:pt x="167" y="3441"/>
                    </a:lnTo>
                    <a:cubicBezTo>
                      <a:pt x="84" y="3441"/>
                      <a:pt x="0" y="3512"/>
                      <a:pt x="0" y="3608"/>
                    </a:cubicBezTo>
                    <a:lnTo>
                      <a:pt x="0" y="4310"/>
                    </a:lnTo>
                    <a:cubicBezTo>
                      <a:pt x="0" y="4393"/>
                      <a:pt x="84" y="4465"/>
                      <a:pt x="167" y="4465"/>
                    </a:cubicBezTo>
                    <a:lnTo>
                      <a:pt x="4977" y="4465"/>
                    </a:lnTo>
                    <a:cubicBezTo>
                      <a:pt x="5061" y="4465"/>
                      <a:pt x="5144" y="4393"/>
                      <a:pt x="5144" y="4310"/>
                    </a:cubicBezTo>
                    <a:lnTo>
                      <a:pt x="5144" y="4203"/>
                    </a:lnTo>
                    <a:cubicBezTo>
                      <a:pt x="5358" y="4274"/>
                      <a:pt x="5596" y="4322"/>
                      <a:pt x="5834" y="4322"/>
                    </a:cubicBezTo>
                    <a:lnTo>
                      <a:pt x="5834" y="8573"/>
                    </a:lnTo>
                    <a:cubicBezTo>
                      <a:pt x="5834" y="8668"/>
                      <a:pt x="5918" y="8739"/>
                      <a:pt x="6001" y="8739"/>
                    </a:cubicBezTo>
                    <a:cubicBezTo>
                      <a:pt x="6096" y="8739"/>
                      <a:pt x="6168" y="8668"/>
                      <a:pt x="6168" y="8573"/>
                    </a:cubicBezTo>
                    <a:lnTo>
                      <a:pt x="6168" y="4286"/>
                    </a:lnTo>
                    <a:cubicBezTo>
                      <a:pt x="6549" y="4227"/>
                      <a:pt x="6906" y="4084"/>
                      <a:pt x="7204" y="3834"/>
                    </a:cubicBezTo>
                    <a:cubicBezTo>
                      <a:pt x="7585" y="3512"/>
                      <a:pt x="7847" y="3096"/>
                      <a:pt x="7954" y="2619"/>
                    </a:cubicBezTo>
                    <a:cubicBezTo>
                      <a:pt x="7978" y="2536"/>
                      <a:pt x="7918" y="2441"/>
                      <a:pt x="7835" y="2429"/>
                    </a:cubicBezTo>
                    <a:cubicBezTo>
                      <a:pt x="7825" y="2428"/>
                      <a:pt x="7815" y="2427"/>
                      <a:pt x="7806" y="2427"/>
                    </a:cubicBezTo>
                    <a:cubicBezTo>
                      <a:pt x="7723" y="2427"/>
                      <a:pt x="7655" y="2473"/>
                      <a:pt x="7644" y="2548"/>
                    </a:cubicBezTo>
                    <a:cubicBezTo>
                      <a:pt x="7466" y="3381"/>
                      <a:pt x="6704" y="3989"/>
                      <a:pt x="5858" y="3989"/>
                    </a:cubicBezTo>
                    <a:cubicBezTo>
                      <a:pt x="4846" y="3989"/>
                      <a:pt x="4025" y="3179"/>
                      <a:pt x="4025" y="2167"/>
                    </a:cubicBezTo>
                    <a:cubicBezTo>
                      <a:pt x="4025" y="1155"/>
                      <a:pt x="4846" y="333"/>
                      <a:pt x="5858" y="333"/>
                    </a:cubicBezTo>
                    <a:cubicBezTo>
                      <a:pt x="6787" y="333"/>
                      <a:pt x="7585" y="1048"/>
                      <a:pt x="7680" y="1965"/>
                    </a:cubicBezTo>
                    <a:cubicBezTo>
                      <a:pt x="7704" y="2060"/>
                      <a:pt x="7775" y="2119"/>
                      <a:pt x="7858" y="2119"/>
                    </a:cubicBezTo>
                    <a:cubicBezTo>
                      <a:pt x="7954" y="2107"/>
                      <a:pt x="8013" y="2024"/>
                      <a:pt x="8013" y="1941"/>
                    </a:cubicBezTo>
                    <a:cubicBezTo>
                      <a:pt x="7954" y="1417"/>
                      <a:pt x="7716" y="929"/>
                      <a:pt x="7311" y="572"/>
                    </a:cubicBezTo>
                    <a:cubicBezTo>
                      <a:pt x="6906" y="214"/>
                      <a:pt x="6406" y="0"/>
                      <a:pt x="5870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39" name="Google Shape;2349;p36">
                <a:extLst>
                  <a:ext uri="{FF2B5EF4-FFF2-40B4-BE49-F238E27FC236}">
                    <a16:creationId xmlns:a16="http://schemas.microsoft.com/office/drawing/2014/main" id="{82BF6D3E-3767-4E7D-8B35-2FA8C6E4C77C}"/>
                  </a:ext>
                </a:extLst>
              </p:cNvPr>
              <p:cNvSpPr/>
              <p:nvPr/>
            </p:nvSpPr>
            <p:spPr>
              <a:xfrm>
                <a:off x="1800270" y="3513636"/>
                <a:ext cx="162582" cy="10233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23" extrusionOk="0">
                    <a:moveTo>
                      <a:pt x="155" y="1"/>
                    </a:moveTo>
                    <a:cubicBezTo>
                      <a:pt x="72" y="1"/>
                      <a:pt x="0" y="72"/>
                      <a:pt x="0" y="156"/>
                    </a:cubicBezTo>
                    <a:cubicBezTo>
                      <a:pt x="0" y="251"/>
                      <a:pt x="72" y="322"/>
                      <a:pt x="155" y="322"/>
                    </a:cubicBezTo>
                    <a:lnTo>
                      <a:pt x="4965" y="322"/>
                    </a:lnTo>
                    <a:cubicBezTo>
                      <a:pt x="5060" y="322"/>
                      <a:pt x="5132" y="251"/>
                      <a:pt x="5132" y="156"/>
                    </a:cubicBezTo>
                    <a:cubicBezTo>
                      <a:pt x="5132" y="72"/>
                      <a:pt x="5060" y="1"/>
                      <a:pt x="4965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0" name="Google Shape;2350;p36">
                <a:extLst>
                  <a:ext uri="{FF2B5EF4-FFF2-40B4-BE49-F238E27FC236}">
                    <a16:creationId xmlns:a16="http://schemas.microsoft.com/office/drawing/2014/main" id="{58FCE51C-96D2-43F2-B5B7-1C6B12318EB6}"/>
                  </a:ext>
                </a:extLst>
              </p:cNvPr>
              <p:cNvSpPr/>
              <p:nvPr/>
            </p:nvSpPr>
            <p:spPr>
              <a:xfrm>
                <a:off x="1800270" y="3536287"/>
                <a:ext cx="162582" cy="1020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22" extrusionOk="0">
                    <a:moveTo>
                      <a:pt x="155" y="0"/>
                    </a:moveTo>
                    <a:cubicBezTo>
                      <a:pt x="72" y="0"/>
                      <a:pt x="0" y="72"/>
                      <a:pt x="0" y="155"/>
                    </a:cubicBezTo>
                    <a:cubicBezTo>
                      <a:pt x="0" y="250"/>
                      <a:pt x="72" y="322"/>
                      <a:pt x="155" y="322"/>
                    </a:cubicBezTo>
                    <a:lnTo>
                      <a:pt x="4965" y="322"/>
                    </a:lnTo>
                    <a:cubicBezTo>
                      <a:pt x="5060" y="322"/>
                      <a:pt x="5132" y="250"/>
                      <a:pt x="5132" y="155"/>
                    </a:cubicBezTo>
                    <a:cubicBezTo>
                      <a:pt x="5132" y="72"/>
                      <a:pt x="5060" y="0"/>
                      <a:pt x="4965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1" name="Google Shape;2351;p36">
                <a:extLst>
                  <a:ext uri="{FF2B5EF4-FFF2-40B4-BE49-F238E27FC236}">
                    <a16:creationId xmlns:a16="http://schemas.microsoft.com/office/drawing/2014/main" id="{EE804BB7-40AB-4F21-AD8C-2C419BB0F661}"/>
                  </a:ext>
                </a:extLst>
              </p:cNvPr>
              <p:cNvSpPr/>
              <p:nvPr/>
            </p:nvSpPr>
            <p:spPr>
              <a:xfrm>
                <a:off x="1800270" y="3558146"/>
                <a:ext cx="162582" cy="10613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35" extrusionOk="0">
                    <a:moveTo>
                      <a:pt x="155" y="1"/>
                    </a:moveTo>
                    <a:cubicBezTo>
                      <a:pt x="72" y="1"/>
                      <a:pt x="0" y="84"/>
                      <a:pt x="0" y="168"/>
                    </a:cubicBezTo>
                    <a:cubicBezTo>
                      <a:pt x="0" y="263"/>
                      <a:pt x="72" y="334"/>
                      <a:pt x="155" y="334"/>
                    </a:cubicBezTo>
                    <a:lnTo>
                      <a:pt x="4965" y="334"/>
                    </a:lnTo>
                    <a:cubicBezTo>
                      <a:pt x="5060" y="334"/>
                      <a:pt x="5132" y="263"/>
                      <a:pt x="5132" y="168"/>
                    </a:cubicBezTo>
                    <a:cubicBezTo>
                      <a:pt x="5132" y="84"/>
                      <a:pt x="5060" y="1"/>
                      <a:pt x="4965" y="1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  <p:sp>
            <p:nvSpPr>
              <p:cNvPr id="142" name="Google Shape;2352;p36">
                <a:extLst>
                  <a:ext uri="{FF2B5EF4-FFF2-40B4-BE49-F238E27FC236}">
                    <a16:creationId xmlns:a16="http://schemas.microsoft.com/office/drawing/2014/main" id="{621ABC50-0082-4B4F-A457-91D700580727}"/>
                  </a:ext>
                </a:extLst>
              </p:cNvPr>
              <p:cNvSpPr/>
              <p:nvPr/>
            </p:nvSpPr>
            <p:spPr>
              <a:xfrm>
                <a:off x="1800270" y="3580798"/>
                <a:ext cx="162582" cy="1058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334" extrusionOk="0">
                    <a:moveTo>
                      <a:pt x="155" y="0"/>
                    </a:moveTo>
                    <a:cubicBezTo>
                      <a:pt x="72" y="0"/>
                      <a:pt x="0" y="84"/>
                      <a:pt x="0" y="167"/>
                    </a:cubicBezTo>
                    <a:cubicBezTo>
                      <a:pt x="0" y="262"/>
                      <a:pt x="72" y="334"/>
                      <a:pt x="155" y="334"/>
                    </a:cubicBezTo>
                    <a:lnTo>
                      <a:pt x="4965" y="334"/>
                    </a:lnTo>
                    <a:cubicBezTo>
                      <a:pt x="5060" y="334"/>
                      <a:pt x="5132" y="262"/>
                      <a:pt x="5132" y="167"/>
                    </a:cubicBezTo>
                    <a:cubicBezTo>
                      <a:pt x="5132" y="84"/>
                      <a:pt x="5060" y="0"/>
                      <a:pt x="4965" y="0"/>
                    </a:cubicBezTo>
                    <a:close/>
                  </a:path>
                </a:pathLst>
              </a:custGeom>
              <a:grpFill/>
              <a:ln>
                <a:solidFill>
                  <a:srgbClr val="0EB6B6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EB6B6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904CA99-3993-49BD-876C-D16718D88F1F}"/>
                </a:ext>
              </a:extLst>
            </p:cNvPr>
            <p:cNvSpPr txBox="1"/>
            <p:nvPr/>
          </p:nvSpPr>
          <p:spPr>
            <a:xfrm>
              <a:off x="6589286" y="1112590"/>
              <a:ext cx="32573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solidFill>
                    <a:srgbClr val="0EB6B6"/>
                  </a:solidFill>
                  <a:latin typeface="Aqum two" panose="00000800000000000000" pitchFamily="2" charset="0"/>
                  <a:ea typeface="Open Sans Medium" pitchFamily="2" charset="0"/>
                  <a:cs typeface="Open Sans Medium" pitchFamily="2" charset="0"/>
                </a:rPr>
                <a:t>%</a:t>
              </a:r>
            </a:p>
          </p:txBody>
        </p:sp>
      </p:grpSp>
      <p:grpSp>
        <p:nvGrpSpPr>
          <p:cNvPr id="143" name="Google Shape;950;p33">
            <a:extLst>
              <a:ext uri="{FF2B5EF4-FFF2-40B4-BE49-F238E27FC236}">
                <a16:creationId xmlns:a16="http://schemas.microsoft.com/office/drawing/2014/main" id="{74599426-823C-42EA-AD87-087BCFD9ADAD}"/>
              </a:ext>
            </a:extLst>
          </p:cNvPr>
          <p:cNvGrpSpPr/>
          <p:nvPr/>
        </p:nvGrpSpPr>
        <p:grpSpPr>
          <a:xfrm>
            <a:off x="10117254" y="763482"/>
            <a:ext cx="632439" cy="588300"/>
            <a:chOff x="1421638" y="4125629"/>
            <a:chExt cx="374709" cy="374010"/>
          </a:xfrm>
          <a:solidFill>
            <a:srgbClr val="0EB6B6"/>
          </a:solidFill>
        </p:grpSpPr>
        <p:sp>
          <p:nvSpPr>
            <p:cNvPr id="144" name="Google Shape;951;p33">
              <a:extLst>
                <a:ext uri="{FF2B5EF4-FFF2-40B4-BE49-F238E27FC236}">
                  <a16:creationId xmlns:a16="http://schemas.microsoft.com/office/drawing/2014/main" id="{51A32EDB-0E22-4BEA-9F84-191BC622CC9E}"/>
                </a:ext>
              </a:extLst>
            </p:cNvPr>
            <p:cNvSpPr/>
            <p:nvPr/>
          </p:nvSpPr>
          <p:spPr>
            <a:xfrm>
              <a:off x="1421638" y="4265954"/>
              <a:ext cx="374709" cy="233685"/>
            </a:xfrm>
            <a:custGeom>
              <a:avLst/>
              <a:gdLst/>
              <a:ahLst/>
              <a:cxnLst/>
              <a:rect l="l" t="t" r="r" b="b"/>
              <a:pathLst>
                <a:path w="11800" h="7359" extrusionOk="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5" name="Google Shape;952;p33">
              <a:extLst>
                <a:ext uri="{FF2B5EF4-FFF2-40B4-BE49-F238E27FC236}">
                  <a16:creationId xmlns:a16="http://schemas.microsoft.com/office/drawing/2014/main" id="{29D9F78B-9EE6-4C26-B518-D95071AAFB36}"/>
                </a:ext>
              </a:extLst>
            </p:cNvPr>
            <p:cNvSpPr/>
            <p:nvPr/>
          </p:nvSpPr>
          <p:spPr>
            <a:xfrm>
              <a:off x="1428052" y="4125629"/>
              <a:ext cx="356958" cy="215585"/>
            </a:xfrm>
            <a:custGeom>
              <a:avLst/>
              <a:gdLst/>
              <a:ahLst/>
              <a:cxnLst/>
              <a:rect l="l" t="t" r="r" b="b"/>
              <a:pathLst>
                <a:path w="11241" h="6789" extrusionOk="0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</p:grpSp>
      <p:grpSp>
        <p:nvGrpSpPr>
          <p:cNvPr id="146" name="Google Shape;1947;p35">
            <a:extLst>
              <a:ext uri="{FF2B5EF4-FFF2-40B4-BE49-F238E27FC236}">
                <a16:creationId xmlns:a16="http://schemas.microsoft.com/office/drawing/2014/main" id="{E1FB4C3D-9023-4752-9192-20CFE9BE4D63}"/>
              </a:ext>
            </a:extLst>
          </p:cNvPr>
          <p:cNvGrpSpPr/>
          <p:nvPr/>
        </p:nvGrpSpPr>
        <p:grpSpPr>
          <a:xfrm>
            <a:off x="8175808" y="735752"/>
            <a:ext cx="682234" cy="616030"/>
            <a:chOff x="3988156" y="3380210"/>
            <a:chExt cx="353954" cy="318880"/>
          </a:xfrm>
          <a:solidFill>
            <a:srgbClr val="0EB6B6"/>
          </a:solidFill>
        </p:grpSpPr>
        <p:sp>
          <p:nvSpPr>
            <p:cNvPr id="147" name="Google Shape;1949;p35">
              <a:extLst>
                <a:ext uri="{FF2B5EF4-FFF2-40B4-BE49-F238E27FC236}">
                  <a16:creationId xmlns:a16="http://schemas.microsoft.com/office/drawing/2014/main" id="{D9E01537-D664-4FDF-8E5F-EBB28B71CE9F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8" name="Google Shape;1950;p35">
              <a:extLst>
                <a:ext uri="{FF2B5EF4-FFF2-40B4-BE49-F238E27FC236}">
                  <a16:creationId xmlns:a16="http://schemas.microsoft.com/office/drawing/2014/main" id="{F54E0D69-0273-4B50-9E4D-078F0501D7C9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  <p:sp>
          <p:nvSpPr>
            <p:cNvPr id="149" name="Google Shape;1952;p35">
              <a:extLst>
                <a:ext uri="{FF2B5EF4-FFF2-40B4-BE49-F238E27FC236}">
                  <a16:creationId xmlns:a16="http://schemas.microsoft.com/office/drawing/2014/main" id="{A2618BC9-CD63-462F-A456-D609727A7611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solidFill>
                <a:srgbClr val="0EB6B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EB6B6"/>
                </a:solidFill>
              </a:endParaRPr>
            </a:p>
          </p:txBody>
        </p:sp>
      </p:grpSp>
      <p:sp>
        <p:nvSpPr>
          <p:cNvPr id="177" name="Rectangle 32">
            <a:extLst>
              <a:ext uri="{FF2B5EF4-FFF2-40B4-BE49-F238E27FC236}">
                <a16:creationId xmlns:a16="http://schemas.microsoft.com/office/drawing/2014/main" id="{D814839F-618F-6E40-B74F-A41DFA04F066}"/>
              </a:ext>
            </a:extLst>
          </p:cNvPr>
          <p:cNvSpPr/>
          <p:nvPr/>
        </p:nvSpPr>
        <p:spPr>
          <a:xfrm>
            <a:off x="3220319" y="2418841"/>
            <a:ext cx="733482" cy="30546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593834">
              <a:defRPr/>
            </a:pPr>
            <a:endParaRPr lang="en-US" sz="1385" dirty="0">
              <a:solidFill>
                <a:srgbClr val="3981C4"/>
              </a:solidFill>
              <a:latin typeface="Raleway" pitchFamily="2" charset="-52"/>
              <a:ea typeface="Jost" pitchFamily="2" charset="-52"/>
              <a:cs typeface="Arial" panose="020B0604020202020204" pitchFamily="34" charset="0"/>
            </a:endParaRPr>
          </a:p>
        </p:txBody>
      </p:sp>
      <p:grpSp>
        <p:nvGrpSpPr>
          <p:cNvPr id="178" name="Group 63">
            <a:extLst>
              <a:ext uri="{FF2B5EF4-FFF2-40B4-BE49-F238E27FC236}">
                <a16:creationId xmlns:a16="http://schemas.microsoft.com/office/drawing/2014/main" id="{C8BDE469-5817-31B1-A898-8B7A64AAFA01}"/>
              </a:ext>
            </a:extLst>
          </p:cNvPr>
          <p:cNvGrpSpPr/>
          <p:nvPr/>
        </p:nvGrpSpPr>
        <p:grpSpPr>
          <a:xfrm>
            <a:off x="2753955" y="2781199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179" name="Oval 61">
              <a:extLst>
                <a:ext uri="{FF2B5EF4-FFF2-40B4-BE49-F238E27FC236}">
                  <a16:creationId xmlns:a16="http://schemas.microsoft.com/office/drawing/2014/main" id="{85F3B06C-8E6F-3B2A-8C74-2AF9F18CF693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80" name="Oval 62">
              <a:extLst>
                <a:ext uri="{FF2B5EF4-FFF2-40B4-BE49-F238E27FC236}">
                  <a16:creationId xmlns:a16="http://schemas.microsoft.com/office/drawing/2014/main" id="{2C1B7585-6A76-DB17-7C3F-C78697B746C0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181" name="Прямоугольник 180"/>
          <p:cNvSpPr/>
          <p:nvPr/>
        </p:nvSpPr>
        <p:spPr>
          <a:xfrm>
            <a:off x="2303985" y="2269915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36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sp>
        <p:nvSpPr>
          <p:cNvPr id="185" name="Заголовок 1">
            <a:extLst>
              <a:ext uri="{FF2B5EF4-FFF2-40B4-BE49-F238E27FC236}">
                <a16:creationId xmlns:a16="http://schemas.microsoft.com/office/drawing/2014/main" id="{C17384FE-0A6E-465E-A42A-AA61B5D49EA2}"/>
              </a:ext>
            </a:extLst>
          </p:cNvPr>
          <p:cNvSpPr txBox="1">
            <a:spLocks/>
          </p:cNvSpPr>
          <p:nvPr/>
        </p:nvSpPr>
        <p:spPr bwMode="auto">
          <a:xfrm>
            <a:off x="1544052" y="1524700"/>
            <a:ext cx="2767930" cy="6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t"/>
          <a:lstStyle>
            <a:defPPr>
              <a:defRPr lang="en-US"/>
            </a:defPPr>
            <a:lvl1pPr marL="0" marR="0" lvl="0" indent="0" defTabSz="914400" eaLnBrk="1" latinLnBrk="0" hangingPunct="1">
              <a:lnSpc>
                <a:spcPct val="90000"/>
              </a:lnSpc>
              <a:buClr>
                <a:srgbClr val="0A2973"/>
              </a:buClr>
              <a:buSzPct val="125000"/>
              <a:buFontTx/>
              <a:buNone/>
              <a:tabLst/>
              <a:defRPr kumimoji="0" sz="1600" b="1" i="0" u="none" strike="noStrike" cap="none" spc="0" normalizeH="0" baseline="0">
                <a:ln>
                  <a:noFill/>
                </a:ln>
                <a:solidFill>
                  <a:srgbClr val="0A2896"/>
                </a:solidFill>
                <a:effectLst/>
                <a:uLnTx/>
                <a:uFillTx/>
                <a:latin typeface="VTB Group Cond Book" panose="020B0506050504020204" pitchFamily="34" charset="-52"/>
                <a:ea typeface="VTB Group Cond Book" panose="020B0506050504020204" pitchFamily="34" charset="-52"/>
                <a:cs typeface="Calibri" panose="020F0502020204030204" pitchFamily="34" charset="0"/>
              </a:defRPr>
            </a:lvl1pPr>
            <a:lvl2pPr>
              <a:defRPr sz="1700" b="1">
                <a:solidFill>
                  <a:schemeClr val="tx2"/>
                </a:solidFill>
              </a:defRPr>
            </a:lvl2pPr>
            <a:lvl3pPr>
              <a:defRPr sz="1700" b="1">
                <a:solidFill>
                  <a:schemeClr val="tx2"/>
                </a:solidFill>
              </a:defRPr>
            </a:lvl3pPr>
            <a:lvl4pPr>
              <a:defRPr sz="1700" b="1">
                <a:solidFill>
                  <a:schemeClr val="tx2"/>
                </a:solidFill>
              </a:defRPr>
            </a:lvl4pPr>
            <a:lvl5pPr>
              <a:defRPr sz="1700" b="1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>
                <a:srgbClr val="0A2973"/>
              </a:buClr>
              <a:buSzPct val="125000"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Взносы </a:t>
            </a:r>
            <a:b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EB6B6"/>
                </a:solidFill>
                <a:effectLst/>
                <a:uLnTx/>
                <a:uFillTx/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участника,</a:t>
            </a:r>
          </a:p>
          <a:p>
            <a:pPr algn="ctr">
              <a:lnSpc>
                <a:spcPts val="1600"/>
              </a:lnSpc>
              <a:defRPr/>
            </a:pPr>
            <a:r>
              <a:rPr lang="ru-RU" kern="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руб./год</a:t>
            </a:r>
          </a:p>
          <a:p>
            <a:pPr algn="ctr">
              <a:lnSpc>
                <a:spcPts val="1600"/>
              </a:lnSpc>
              <a:defRPr/>
            </a:pPr>
            <a:endParaRPr kumimoji="0" lang="ru-RU" b="0" i="0" u="none" strike="noStrike" kern="0" cap="none" spc="0" normalizeH="0" baseline="30000" noProof="0" dirty="0">
              <a:ln>
                <a:noFill/>
              </a:ln>
              <a:solidFill>
                <a:srgbClr val="0EB6B6"/>
              </a:solidFill>
              <a:effectLst/>
              <a:uLnTx/>
              <a:uFillTx/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grpSp>
        <p:nvGrpSpPr>
          <p:cNvPr id="186" name="Group 63">
            <a:extLst>
              <a:ext uri="{FF2B5EF4-FFF2-40B4-BE49-F238E27FC236}">
                <a16:creationId xmlns:a16="http://schemas.microsoft.com/office/drawing/2014/main" id="{09B588A7-F901-42CB-9C59-15ADFED10CBF}"/>
              </a:ext>
            </a:extLst>
          </p:cNvPr>
          <p:cNvGrpSpPr/>
          <p:nvPr/>
        </p:nvGrpSpPr>
        <p:grpSpPr>
          <a:xfrm>
            <a:off x="2753955" y="4138221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187" name="Oval 61">
              <a:extLst>
                <a:ext uri="{FF2B5EF4-FFF2-40B4-BE49-F238E27FC236}">
                  <a16:creationId xmlns:a16="http://schemas.microsoft.com/office/drawing/2014/main" id="{95C8EF05-6CB4-40FE-8B98-670D52AB447A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198" name="Oval 62">
              <a:extLst>
                <a:ext uri="{FF2B5EF4-FFF2-40B4-BE49-F238E27FC236}">
                  <a16:creationId xmlns:a16="http://schemas.microsoft.com/office/drawing/2014/main" id="{151297D9-FFAF-46F6-9E78-0ECC2EB5A2AE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01" name="Прямоугольник 200">
            <a:extLst>
              <a:ext uri="{FF2B5EF4-FFF2-40B4-BE49-F238E27FC236}">
                <a16:creationId xmlns:a16="http://schemas.microsoft.com/office/drawing/2014/main" id="{D0CFCDDF-1F7B-48AA-8497-36E44CEA6D52}"/>
              </a:ext>
            </a:extLst>
          </p:cNvPr>
          <p:cNvSpPr/>
          <p:nvPr/>
        </p:nvSpPr>
        <p:spPr>
          <a:xfrm>
            <a:off x="2303985" y="3626937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72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grpSp>
        <p:nvGrpSpPr>
          <p:cNvPr id="202" name="Group 63">
            <a:extLst>
              <a:ext uri="{FF2B5EF4-FFF2-40B4-BE49-F238E27FC236}">
                <a16:creationId xmlns:a16="http://schemas.microsoft.com/office/drawing/2014/main" id="{4F088A73-4281-47D1-B3DE-4B6B1D1A4E8E}"/>
              </a:ext>
            </a:extLst>
          </p:cNvPr>
          <p:cNvGrpSpPr/>
          <p:nvPr/>
        </p:nvGrpSpPr>
        <p:grpSpPr>
          <a:xfrm>
            <a:off x="2753955" y="5495244"/>
            <a:ext cx="171509" cy="171507"/>
            <a:chOff x="2977320" y="5785161"/>
            <a:chExt cx="83932" cy="83930"/>
          </a:xfrm>
          <a:solidFill>
            <a:srgbClr val="4BBBBB"/>
          </a:solidFill>
        </p:grpSpPr>
        <p:sp>
          <p:nvSpPr>
            <p:cNvPr id="203" name="Oval 61">
              <a:extLst>
                <a:ext uri="{FF2B5EF4-FFF2-40B4-BE49-F238E27FC236}">
                  <a16:creationId xmlns:a16="http://schemas.microsoft.com/office/drawing/2014/main" id="{17095106-0A10-4423-886E-4A54B6A6CEF2}"/>
                </a:ext>
              </a:extLst>
            </p:cNvPr>
            <p:cNvSpPr/>
            <p:nvPr/>
          </p:nvSpPr>
          <p:spPr>
            <a:xfrm>
              <a:off x="2977322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38100" dir="8100000" algn="tr" rotWithShape="0">
                <a:schemeClr val="bg1">
                  <a:lumMod val="75000"/>
                </a:schemeClr>
              </a:out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4" name="Oval 62">
              <a:extLst>
                <a:ext uri="{FF2B5EF4-FFF2-40B4-BE49-F238E27FC236}">
                  <a16:creationId xmlns:a16="http://schemas.microsoft.com/office/drawing/2014/main" id="{B11B6D5B-399A-4E6B-9F9A-78C4F8075739}"/>
                </a:ext>
              </a:extLst>
            </p:cNvPr>
            <p:cNvSpPr/>
            <p:nvPr/>
          </p:nvSpPr>
          <p:spPr>
            <a:xfrm>
              <a:off x="2977320" y="5785161"/>
              <a:ext cx="83930" cy="83930"/>
            </a:xfrm>
            <a:prstGeom prst="ellipse">
              <a:avLst/>
            </a:prstGeom>
            <a:grpFill/>
            <a:ln>
              <a:noFill/>
            </a:ln>
            <a:effectLst>
              <a:innerShdw blurRad="12700" dist="12700" dir="18900000">
                <a:srgbClr val="FFFFFF">
                  <a:alpha val="20000"/>
                </a:srgbClr>
              </a:innerShdw>
            </a:effectLst>
          </p:spPr>
          <p:txBody>
            <a:bodyPr vert="horz" wrap="square" lIns="79178" tIns="39589" rIns="79178" bIns="39589" numCol="1" anchor="t" anchorCtr="0" compatLnSpc="1">
              <a:prstTxWarp prst="textNoShape">
                <a:avLst/>
              </a:prstTxWarp>
            </a:bodyPr>
            <a:lstStyle/>
            <a:p>
              <a:pPr defTabSz="791779">
                <a:defRPr/>
              </a:pPr>
              <a:endParaRPr lang="en-US" sz="1559" kern="0" dirty="0">
                <a:solidFill>
                  <a:srgbClr val="526290"/>
                </a:solidFill>
                <a:latin typeface="Raleway" pitchFamily="2" charset="-52"/>
                <a:cs typeface="Arial" panose="020B0604020202020204" pitchFamily="34" charset="0"/>
              </a:endParaRPr>
            </a:p>
          </p:txBody>
        </p:sp>
      </p:grpSp>
      <p:sp>
        <p:nvSpPr>
          <p:cNvPr id="205" name="Прямоугольник 204">
            <a:extLst>
              <a:ext uri="{FF2B5EF4-FFF2-40B4-BE49-F238E27FC236}">
                <a16:creationId xmlns:a16="http://schemas.microsoft.com/office/drawing/2014/main" id="{CA6BB6B1-5F95-4239-9D99-60CF606C5193}"/>
              </a:ext>
            </a:extLst>
          </p:cNvPr>
          <p:cNvSpPr/>
          <p:nvPr/>
        </p:nvSpPr>
        <p:spPr>
          <a:xfrm>
            <a:off x="2303985" y="4983960"/>
            <a:ext cx="15722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93"/>
              </a:spcAft>
            </a:pPr>
            <a:r>
              <a:rPr lang="ru-RU" sz="28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144 </a:t>
            </a:r>
            <a:r>
              <a:rPr lang="ru-RU" sz="1600" dirty="0">
                <a:solidFill>
                  <a:srgbClr val="0F173F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тыс.</a:t>
            </a:r>
          </a:p>
        </p:txBody>
      </p:sp>
      <p:sp>
        <p:nvSpPr>
          <p:cNvPr id="249" name="Freeform 16">
            <a:extLst>
              <a:ext uri="{FF2B5EF4-FFF2-40B4-BE49-F238E27FC236}">
                <a16:creationId xmlns:a16="http://schemas.microsoft.com/office/drawing/2014/main" id="{62F29CB5-BA64-4AF9-8C54-ECF7C3217A22}"/>
              </a:ext>
            </a:extLst>
          </p:cNvPr>
          <p:cNvSpPr>
            <a:spLocks noEditPoints="1"/>
          </p:cNvSpPr>
          <p:nvPr/>
        </p:nvSpPr>
        <p:spPr bwMode="auto">
          <a:xfrm>
            <a:off x="2583283" y="810331"/>
            <a:ext cx="689469" cy="541451"/>
          </a:xfrm>
          <a:custGeom>
            <a:avLst/>
            <a:gdLst>
              <a:gd name="T0" fmla="*/ 160 w 160"/>
              <a:gd name="T1" fmla="*/ 19 h 139"/>
              <a:gd name="T2" fmla="*/ 88 w 160"/>
              <a:gd name="T3" fmla="*/ 19 h 139"/>
              <a:gd name="T4" fmla="*/ 124 w 160"/>
              <a:gd name="T5" fmla="*/ 8 h 139"/>
              <a:gd name="T6" fmla="*/ 124 w 160"/>
              <a:gd name="T7" fmla="*/ 29 h 139"/>
              <a:gd name="T8" fmla="*/ 124 w 160"/>
              <a:gd name="T9" fmla="*/ 8 h 139"/>
              <a:gd name="T10" fmla="*/ 146 w 160"/>
              <a:gd name="T11" fmla="*/ 54 h 139"/>
              <a:gd name="T12" fmla="*/ 89 w 160"/>
              <a:gd name="T13" fmla="*/ 44 h 139"/>
              <a:gd name="T14" fmla="*/ 96 w 160"/>
              <a:gd name="T15" fmla="*/ 40 h 139"/>
              <a:gd name="T16" fmla="*/ 152 w 160"/>
              <a:gd name="T17" fmla="*/ 40 h 139"/>
              <a:gd name="T18" fmla="*/ 159 w 160"/>
              <a:gd name="T19" fmla="*/ 43 h 139"/>
              <a:gd name="T20" fmla="*/ 146 w 160"/>
              <a:gd name="T21" fmla="*/ 74 h 139"/>
              <a:gd name="T22" fmla="*/ 89 w 160"/>
              <a:gd name="T23" fmla="*/ 64 h 139"/>
              <a:gd name="T24" fmla="*/ 96 w 160"/>
              <a:gd name="T25" fmla="*/ 61 h 139"/>
              <a:gd name="T26" fmla="*/ 152 w 160"/>
              <a:gd name="T27" fmla="*/ 60 h 139"/>
              <a:gd name="T28" fmla="*/ 159 w 160"/>
              <a:gd name="T29" fmla="*/ 63 h 139"/>
              <a:gd name="T30" fmla="*/ 146 w 160"/>
              <a:gd name="T31" fmla="*/ 95 h 139"/>
              <a:gd name="T32" fmla="*/ 89 w 160"/>
              <a:gd name="T33" fmla="*/ 84 h 139"/>
              <a:gd name="T34" fmla="*/ 96 w 160"/>
              <a:gd name="T35" fmla="*/ 81 h 139"/>
              <a:gd name="T36" fmla="*/ 152 w 160"/>
              <a:gd name="T37" fmla="*/ 81 h 139"/>
              <a:gd name="T38" fmla="*/ 159 w 160"/>
              <a:gd name="T39" fmla="*/ 83 h 139"/>
              <a:gd name="T40" fmla="*/ 146 w 160"/>
              <a:gd name="T41" fmla="*/ 115 h 139"/>
              <a:gd name="T42" fmla="*/ 89 w 160"/>
              <a:gd name="T43" fmla="*/ 105 h 139"/>
              <a:gd name="T44" fmla="*/ 96 w 160"/>
              <a:gd name="T45" fmla="*/ 101 h 139"/>
              <a:gd name="T46" fmla="*/ 152 w 160"/>
              <a:gd name="T47" fmla="*/ 101 h 139"/>
              <a:gd name="T48" fmla="*/ 159 w 160"/>
              <a:gd name="T49" fmla="*/ 104 h 139"/>
              <a:gd name="T50" fmla="*/ 146 w 160"/>
              <a:gd name="T51" fmla="*/ 135 h 139"/>
              <a:gd name="T52" fmla="*/ 89 w 160"/>
              <a:gd name="T53" fmla="*/ 125 h 139"/>
              <a:gd name="T54" fmla="*/ 96 w 160"/>
              <a:gd name="T55" fmla="*/ 122 h 139"/>
              <a:gd name="T56" fmla="*/ 152 w 160"/>
              <a:gd name="T57" fmla="*/ 121 h 139"/>
              <a:gd name="T58" fmla="*/ 159 w 160"/>
              <a:gd name="T59" fmla="*/ 124 h 139"/>
              <a:gd name="T60" fmla="*/ 59 w 160"/>
              <a:gd name="T61" fmla="*/ 95 h 139"/>
              <a:gd name="T62" fmla="*/ 1 w 160"/>
              <a:gd name="T63" fmla="*/ 84 h 139"/>
              <a:gd name="T64" fmla="*/ 8 w 160"/>
              <a:gd name="T65" fmla="*/ 81 h 139"/>
              <a:gd name="T66" fmla="*/ 64 w 160"/>
              <a:gd name="T67" fmla="*/ 81 h 139"/>
              <a:gd name="T68" fmla="*/ 72 w 160"/>
              <a:gd name="T69" fmla="*/ 83 h 139"/>
              <a:gd name="T70" fmla="*/ 59 w 160"/>
              <a:gd name="T71" fmla="*/ 115 h 139"/>
              <a:gd name="T72" fmla="*/ 1 w 160"/>
              <a:gd name="T73" fmla="*/ 105 h 139"/>
              <a:gd name="T74" fmla="*/ 8 w 160"/>
              <a:gd name="T75" fmla="*/ 101 h 139"/>
              <a:gd name="T76" fmla="*/ 64 w 160"/>
              <a:gd name="T77" fmla="*/ 101 h 139"/>
              <a:gd name="T78" fmla="*/ 72 w 160"/>
              <a:gd name="T79" fmla="*/ 104 h 139"/>
              <a:gd name="T80" fmla="*/ 59 w 160"/>
              <a:gd name="T81" fmla="*/ 135 h 139"/>
              <a:gd name="T82" fmla="*/ 1 w 160"/>
              <a:gd name="T83" fmla="*/ 125 h 139"/>
              <a:gd name="T84" fmla="*/ 8 w 160"/>
              <a:gd name="T85" fmla="*/ 122 h 139"/>
              <a:gd name="T86" fmla="*/ 64 w 160"/>
              <a:gd name="T87" fmla="*/ 121 h 139"/>
              <a:gd name="T88" fmla="*/ 72 w 160"/>
              <a:gd name="T89" fmla="*/ 124 h 139"/>
              <a:gd name="T90" fmla="*/ 0 w 160"/>
              <a:gd name="T91" fmla="*/ 59 h 139"/>
              <a:gd name="T92" fmla="*/ 72 w 160"/>
              <a:gd name="T93" fmla="*/ 59 h 139"/>
              <a:gd name="T94" fmla="*/ 36 w 160"/>
              <a:gd name="T95" fmla="*/ 70 h 139"/>
              <a:gd name="T96" fmla="*/ 36 w 160"/>
              <a:gd name="T97" fmla="*/ 49 h 139"/>
              <a:gd name="T98" fmla="*/ 36 w 160"/>
              <a:gd name="T99" fmla="*/ 70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0" h="139">
                <a:moveTo>
                  <a:pt x="124" y="37"/>
                </a:moveTo>
                <a:cubicBezTo>
                  <a:pt x="144" y="37"/>
                  <a:pt x="160" y="29"/>
                  <a:pt x="160" y="19"/>
                </a:cubicBezTo>
                <a:cubicBezTo>
                  <a:pt x="160" y="8"/>
                  <a:pt x="144" y="0"/>
                  <a:pt x="124" y="0"/>
                </a:cubicBezTo>
                <a:cubicBezTo>
                  <a:pt x="103" y="0"/>
                  <a:pt x="88" y="8"/>
                  <a:pt x="88" y="19"/>
                </a:cubicBezTo>
                <a:cubicBezTo>
                  <a:pt x="88" y="29"/>
                  <a:pt x="103" y="37"/>
                  <a:pt x="124" y="37"/>
                </a:cubicBezTo>
                <a:close/>
                <a:moveTo>
                  <a:pt x="124" y="8"/>
                </a:moveTo>
                <a:cubicBezTo>
                  <a:pt x="141" y="8"/>
                  <a:pt x="152" y="14"/>
                  <a:pt x="152" y="19"/>
                </a:cubicBezTo>
                <a:cubicBezTo>
                  <a:pt x="152" y="23"/>
                  <a:pt x="141" y="29"/>
                  <a:pt x="124" y="29"/>
                </a:cubicBezTo>
                <a:cubicBezTo>
                  <a:pt x="107" y="29"/>
                  <a:pt x="96" y="23"/>
                  <a:pt x="96" y="19"/>
                </a:cubicBezTo>
                <a:cubicBezTo>
                  <a:pt x="96" y="14"/>
                  <a:pt x="107" y="8"/>
                  <a:pt x="124" y="8"/>
                </a:cubicBezTo>
                <a:close/>
                <a:moveTo>
                  <a:pt x="159" y="43"/>
                </a:moveTo>
                <a:cubicBezTo>
                  <a:pt x="158" y="47"/>
                  <a:pt x="153" y="51"/>
                  <a:pt x="146" y="54"/>
                </a:cubicBezTo>
                <a:cubicBezTo>
                  <a:pt x="140" y="56"/>
                  <a:pt x="132" y="58"/>
                  <a:pt x="124" y="58"/>
                </a:cubicBezTo>
                <a:cubicBezTo>
                  <a:pt x="107" y="58"/>
                  <a:pt x="93" y="52"/>
                  <a:pt x="89" y="44"/>
                </a:cubicBezTo>
                <a:cubicBezTo>
                  <a:pt x="88" y="42"/>
                  <a:pt x="89" y="39"/>
                  <a:pt x="91" y="38"/>
                </a:cubicBezTo>
                <a:cubicBezTo>
                  <a:pt x="93" y="38"/>
                  <a:pt x="95" y="38"/>
                  <a:pt x="96" y="40"/>
                </a:cubicBezTo>
                <a:cubicBezTo>
                  <a:pt x="98" y="45"/>
                  <a:pt x="109" y="50"/>
                  <a:pt x="124" y="50"/>
                </a:cubicBezTo>
                <a:cubicBezTo>
                  <a:pt x="139" y="50"/>
                  <a:pt x="150" y="45"/>
                  <a:pt x="152" y="40"/>
                </a:cubicBezTo>
                <a:cubicBezTo>
                  <a:pt x="153" y="38"/>
                  <a:pt x="155" y="37"/>
                  <a:pt x="157" y="38"/>
                </a:cubicBezTo>
                <a:cubicBezTo>
                  <a:pt x="159" y="38"/>
                  <a:pt x="160" y="41"/>
                  <a:pt x="159" y="43"/>
                </a:cubicBezTo>
                <a:close/>
                <a:moveTo>
                  <a:pt x="159" y="63"/>
                </a:moveTo>
                <a:cubicBezTo>
                  <a:pt x="158" y="68"/>
                  <a:pt x="153" y="72"/>
                  <a:pt x="146" y="74"/>
                </a:cubicBezTo>
                <a:cubicBezTo>
                  <a:pt x="140" y="77"/>
                  <a:pt x="132" y="78"/>
                  <a:pt x="124" y="78"/>
                </a:cubicBezTo>
                <a:cubicBezTo>
                  <a:pt x="107" y="78"/>
                  <a:pt x="93" y="72"/>
                  <a:pt x="89" y="64"/>
                </a:cubicBezTo>
                <a:cubicBezTo>
                  <a:pt x="88" y="62"/>
                  <a:pt x="89" y="60"/>
                  <a:pt x="91" y="59"/>
                </a:cubicBezTo>
                <a:cubicBezTo>
                  <a:pt x="93" y="58"/>
                  <a:pt x="95" y="59"/>
                  <a:pt x="96" y="61"/>
                </a:cubicBezTo>
                <a:cubicBezTo>
                  <a:pt x="98" y="65"/>
                  <a:pt x="109" y="70"/>
                  <a:pt x="124" y="70"/>
                </a:cubicBezTo>
                <a:cubicBezTo>
                  <a:pt x="139" y="70"/>
                  <a:pt x="150" y="65"/>
                  <a:pt x="152" y="60"/>
                </a:cubicBezTo>
                <a:cubicBezTo>
                  <a:pt x="153" y="58"/>
                  <a:pt x="155" y="57"/>
                  <a:pt x="157" y="58"/>
                </a:cubicBezTo>
                <a:cubicBezTo>
                  <a:pt x="159" y="59"/>
                  <a:pt x="160" y="61"/>
                  <a:pt x="159" y="63"/>
                </a:cubicBezTo>
                <a:close/>
                <a:moveTo>
                  <a:pt x="159" y="83"/>
                </a:moveTo>
                <a:cubicBezTo>
                  <a:pt x="158" y="88"/>
                  <a:pt x="153" y="92"/>
                  <a:pt x="146" y="95"/>
                </a:cubicBezTo>
                <a:cubicBezTo>
                  <a:pt x="140" y="97"/>
                  <a:pt x="132" y="98"/>
                  <a:pt x="124" y="98"/>
                </a:cubicBezTo>
                <a:cubicBezTo>
                  <a:pt x="107" y="98"/>
                  <a:pt x="93" y="93"/>
                  <a:pt x="89" y="84"/>
                </a:cubicBezTo>
                <a:cubicBezTo>
                  <a:pt x="88" y="82"/>
                  <a:pt x="89" y="80"/>
                  <a:pt x="91" y="79"/>
                </a:cubicBezTo>
                <a:cubicBezTo>
                  <a:pt x="93" y="78"/>
                  <a:pt x="95" y="79"/>
                  <a:pt x="96" y="81"/>
                </a:cubicBezTo>
                <a:cubicBezTo>
                  <a:pt x="98" y="86"/>
                  <a:pt x="109" y="90"/>
                  <a:pt x="124" y="90"/>
                </a:cubicBezTo>
                <a:cubicBezTo>
                  <a:pt x="139" y="90"/>
                  <a:pt x="150" y="85"/>
                  <a:pt x="152" y="81"/>
                </a:cubicBezTo>
                <a:cubicBezTo>
                  <a:pt x="153" y="79"/>
                  <a:pt x="155" y="78"/>
                  <a:pt x="157" y="78"/>
                </a:cubicBezTo>
                <a:cubicBezTo>
                  <a:pt x="159" y="79"/>
                  <a:pt x="160" y="81"/>
                  <a:pt x="159" y="83"/>
                </a:cubicBezTo>
                <a:close/>
                <a:moveTo>
                  <a:pt x="159" y="104"/>
                </a:moveTo>
                <a:cubicBezTo>
                  <a:pt x="158" y="108"/>
                  <a:pt x="153" y="112"/>
                  <a:pt x="146" y="115"/>
                </a:cubicBezTo>
                <a:cubicBezTo>
                  <a:pt x="140" y="117"/>
                  <a:pt x="132" y="119"/>
                  <a:pt x="124" y="119"/>
                </a:cubicBezTo>
                <a:cubicBezTo>
                  <a:pt x="107" y="119"/>
                  <a:pt x="93" y="113"/>
                  <a:pt x="89" y="105"/>
                </a:cubicBezTo>
                <a:cubicBezTo>
                  <a:pt x="88" y="103"/>
                  <a:pt x="89" y="100"/>
                  <a:pt x="91" y="99"/>
                </a:cubicBezTo>
                <a:cubicBezTo>
                  <a:pt x="93" y="99"/>
                  <a:pt x="95" y="99"/>
                  <a:pt x="96" y="101"/>
                </a:cubicBezTo>
                <a:cubicBezTo>
                  <a:pt x="98" y="106"/>
                  <a:pt x="109" y="111"/>
                  <a:pt x="124" y="111"/>
                </a:cubicBezTo>
                <a:cubicBezTo>
                  <a:pt x="139" y="111"/>
                  <a:pt x="150" y="106"/>
                  <a:pt x="152" y="101"/>
                </a:cubicBezTo>
                <a:cubicBezTo>
                  <a:pt x="153" y="99"/>
                  <a:pt x="155" y="98"/>
                  <a:pt x="157" y="99"/>
                </a:cubicBezTo>
                <a:cubicBezTo>
                  <a:pt x="159" y="99"/>
                  <a:pt x="160" y="102"/>
                  <a:pt x="159" y="104"/>
                </a:cubicBezTo>
                <a:close/>
                <a:moveTo>
                  <a:pt x="159" y="124"/>
                </a:moveTo>
                <a:cubicBezTo>
                  <a:pt x="158" y="129"/>
                  <a:pt x="153" y="133"/>
                  <a:pt x="146" y="135"/>
                </a:cubicBezTo>
                <a:cubicBezTo>
                  <a:pt x="140" y="138"/>
                  <a:pt x="132" y="139"/>
                  <a:pt x="124" y="139"/>
                </a:cubicBezTo>
                <a:cubicBezTo>
                  <a:pt x="107" y="139"/>
                  <a:pt x="93" y="133"/>
                  <a:pt x="89" y="125"/>
                </a:cubicBezTo>
                <a:cubicBezTo>
                  <a:pt x="88" y="123"/>
                  <a:pt x="89" y="121"/>
                  <a:pt x="91" y="120"/>
                </a:cubicBezTo>
                <a:cubicBezTo>
                  <a:pt x="93" y="119"/>
                  <a:pt x="95" y="120"/>
                  <a:pt x="96" y="122"/>
                </a:cubicBezTo>
                <a:cubicBezTo>
                  <a:pt x="98" y="126"/>
                  <a:pt x="109" y="131"/>
                  <a:pt x="124" y="131"/>
                </a:cubicBezTo>
                <a:cubicBezTo>
                  <a:pt x="139" y="131"/>
                  <a:pt x="150" y="126"/>
                  <a:pt x="152" y="121"/>
                </a:cubicBezTo>
                <a:cubicBezTo>
                  <a:pt x="153" y="119"/>
                  <a:pt x="155" y="118"/>
                  <a:pt x="157" y="119"/>
                </a:cubicBezTo>
                <a:cubicBezTo>
                  <a:pt x="159" y="120"/>
                  <a:pt x="160" y="122"/>
                  <a:pt x="159" y="124"/>
                </a:cubicBezTo>
                <a:close/>
                <a:moveTo>
                  <a:pt x="72" y="83"/>
                </a:moveTo>
                <a:cubicBezTo>
                  <a:pt x="70" y="88"/>
                  <a:pt x="65" y="92"/>
                  <a:pt x="59" y="95"/>
                </a:cubicBezTo>
                <a:cubicBezTo>
                  <a:pt x="52" y="97"/>
                  <a:pt x="44" y="98"/>
                  <a:pt x="36" y="98"/>
                </a:cubicBezTo>
                <a:cubicBezTo>
                  <a:pt x="19" y="98"/>
                  <a:pt x="5" y="93"/>
                  <a:pt x="1" y="84"/>
                </a:cubicBezTo>
                <a:cubicBezTo>
                  <a:pt x="0" y="82"/>
                  <a:pt x="1" y="80"/>
                  <a:pt x="3" y="79"/>
                </a:cubicBezTo>
                <a:cubicBezTo>
                  <a:pt x="5" y="78"/>
                  <a:pt x="7" y="79"/>
                  <a:pt x="8" y="81"/>
                </a:cubicBezTo>
                <a:cubicBezTo>
                  <a:pt x="10" y="86"/>
                  <a:pt x="21" y="90"/>
                  <a:pt x="36" y="90"/>
                </a:cubicBezTo>
                <a:cubicBezTo>
                  <a:pt x="51" y="90"/>
                  <a:pt x="62" y="85"/>
                  <a:pt x="64" y="81"/>
                </a:cubicBezTo>
                <a:cubicBezTo>
                  <a:pt x="65" y="79"/>
                  <a:pt x="67" y="78"/>
                  <a:pt x="69" y="78"/>
                </a:cubicBezTo>
                <a:cubicBezTo>
                  <a:pt x="71" y="79"/>
                  <a:pt x="72" y="81"/>
                  <a:pt x="72" y="83"/>
                </a:cubicBezTo>
                <a:close/>
                <a:moveTo>
                  <a:pt x="72" y="104"/>
                </a:moveTo>
                <a:cubicBezTo>
                  <a:pt x="70" y="108"/>
                  <a:pt x="65" y="112"/>
                  <a:pt x="59" y="115"/>
                </a:cubicBezTo>
                <a:cubicBezTo>
                  <a:pt x="52" y="117"/>
                  <a:pt x="44" y="119"/>
                  <a:pt x="36" y="119"/>
                </a:cubicBezTo>
                <a:cubicBezTo>
                  <a:pt x="19" y="119"/>
                  <a:pt x="5" y="113"/>
                  <a:pt x="1" y="105"/>
                </a:cubicBezTo>
                <a:cubicBezTo>
                  <a:pt x="0" y="103"/>
                  <a:pt x="1" y="100"/>
                  <a:pt x="3" y="99"/>
                </a:cubicBezTo>
                <a:cubicBezTo>
                  <a:pt x="5" y="99"/>
                  <a:pt x="7" y="99"/>
                  <a:pt x="8" y="101"/>
                </a:cubicBezTo>
                <a:cubicBezTo>
                  <a:pt x="10" y="106"/>
                  <a:pt x="21" y="111"/>
                  <a:pt x="36" y="111"/>
                </a:cubicBezTo>
                <a:cubicBezTo>
                  <a:pt x="51" y="111"/>
                  <a:pt x="62" y="106"/>
                  <a:pt x="64" y="101"/>
                </a:cubicBezTo>
                <a:cubicBezTo>
                  <a:pt x="65" y="99"/>
                  <a:pt x="67" y="98"/>
                  <a:pt x="69" y="99"/>
                </a:cubicBezTo>
                <a:cubicBezTo>
                  <a:pt x="71" y="99"/>
                  <a:pt x="72" y="102"/>
                  <a:pt x="72" y="104"/>
                </a:cubicBezTo>
                <a:close/>
                <a:moveTo>
                  <a:pt x="72" y="124"/>
                </a:moveTo>
                <a:cubicBezTo>
                  <a:pt x="70" y="129"/>
                  <a:pt x="65" y="133"/>
                  <a:pt x="59" y="135"/>
                </a:cubicBezTo>
                <a:cubicBezTo>
                  <a:pt x="52" y="138"/>
                  <a:pt x="44" y="139"/>
                  <a:pt x="36" y="139"/>
                </a:cubicBezTo>
                <a:cubicBezTo>
                  <a:pt x="19" y="139"/>
                  <a:pt x="5" y="133"/>
                  <a:pt x="1" y="125"/>
                </a:cubicBezTo>
                <a:cubicBezTo>
                  <a:pt x="0" y="123"/>
                  <a:pt x="1" y="121"/>
                  <a:pt x="3" y="120"/>
                </a:cubicBezTo>
                <a:cubicBezTo>
                  <a:pt x="5" y="119"/>
                  <a:pt x="7" y="120"/>
                  <a:pt x="8" y="122"/>
                </a:cubicBezTo>
                <a:cubicBezTo>
                  <a:pt x="10" y="126"/>
                  <a:pt x="21" y="131"/>
                  <a:pt x="36" y="131"/>
                </a:cubicBezTo>
                <a:cubicBezTo>
                  <a:pt x="51" y="131"/>
                  <a:pt x="62" y="126"/>
                  <a:pt x="64" y="121"/>
                </a:cubicBezTo>
                <a:cubicBezTo>
                  <a:pt x="65" y="119"/>
                  <a:pt x="67" y="118"/>
                  <a:pt x="69" y="119"/>
                </a:cubicBezTo>
                <a:cubicBezTo>
                  <a:pt x="71" y="120"/>
                  <a:pt x="72" y="122"/>
                  <a:pt x="72" y="124"/>
                </a:cubicBezTo>
                <a:close/>
                <a:moveTo>
                  <a:pt x="36" y="41"/>
                </a:moveTo>
                <a:cubicBezTo>
                  <a:pt x="16" y="41"/>
                  <a:pt x="0" y="49"/>
                  <a:pt x="0" y="59"/>
                </a:cubicBezTo>
                <a:cubicBezTo>
                  <a:pt x="0" y="70"/>
                  <a:pt x="16" y="78"/>
                  <a:pt x="36" y="78"/>
                </a:cubicBezTo>
                <a:cubicBezTo>
                  <a:pt x="57" y="78"/>
                  <a:pt x="72" y="70"/>
                  <a:pt x="72" y="59"/>
                </a:cubicBezTo>
                <a:cubicBezTo>
                  <a:pt x="72" y="49"/>
                  <a:pt x="57" y="41"/>
                  <a:pt x="36" y="41"/>
                </a:cubicBezTo>
                <a:close/>
                <a:moveTo>
                  <a:pt x="36" y="70"/>
                </a:moveTo>
                <a:cubicBezTo>
                  <a:pt x="19" y="70"/>
                  <a:pt x="8" y="64"/>
                  <a:pt x="8" y="59"/>
                </a:cubicBezTo>
                <a:cubicBezTo>
                  <a:pt x="8" y="55"/>
                  <a:pt x="19" y="49"/>
                  <a:pt x="36" y="49"/>
                </a:cubicBezTo>
                <a:cubicBezTo>
                  <a:pt x="53" y="49"/>
                  <a:pt x="64" y="55"/>
                  <a:pt x="64" y="59"/>
                </a:cubicBezTo>
                <a:cubicBezTo>
                  <a:pt x="64" y="64"/>
                  <a:pt x="53" y="70"/>
                  <a:pt x="36" y="70"/>
                </a:cubicBezTo>
                <a:close/>
              </a:path>
            </a:pathLst>
          </a:custGeom>
          <a:solidFill>
            <a:srgbClr val="0EB6B6"/>
          </a:solidFill>
          <a:ln>
            <a:noFill/>
          </a:ln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defTabSz="791779">
              <a:defRPr/>
            </a:pPr>
            <a:endParaRPr lang="en-US" sz="1559" kern="0">
              <a:solidFill>
                <a:srgbClr val="0EB6B6"/>
              </a:solidFill>
              <a:latin typeface="Calibri" panose="020F0502020204030204"/>
            </a:endParaRPr>
          </a:p>
        </p:txBody>
      </p:sp>
      <p:sp>
        <p:nvSpPr>
          <p:cNvPr id="151" name="Заголовок 1">
            <a:extLst>
              <a:ext uri="{FF2B5EF4-FFF2-40B4-BE49-F238E27FC236}">
                <a16:creationId xmlns:a16="http://schemas.microsoft.com/office/drawing/2014/main" id="{C8DFE669-D249-4BC3-A77D-F7FE38FA4135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Пример эффективной доходности по ПДС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D5F59276-C0D7-4075-9348-5F866291BEC0}"/>
              </a:ext>
            </a:extLst>
          </p:cNvPr>
          <p:cNvSpPr txBox="1"/>
          <p:nvPr/>
        </p:nvSpPr>
        <p:spPr>
          <a:xfrm>
            <a:off x="8681809" y="1642667"/>
            <a:ext cx="33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EB6B6"/>
                </a:solidFill>
              </a:rPr>
              <a:t>*</a:t>
            </a:r>
            <a:endParaRPr lang="ru-RU" dirty="0">
              <a:solidFill>
                <a:srgbClr val="0EB6B6"/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6209D-E279-4972-8DB7-16EECC67E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94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04CC424-FFAF-4073-AA75-A46C98141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7511" y="3229423"/>
            <a:ext cx="2676866" cy="267686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AD5BC72-6F9E-47BF-BFF5-AF7A8FBF9A37}"/>
              </a:ext>
            </a:extLst>
          </p:cNvPr>
          <p:cNvGrpSpPr/>
          <p:nvPr/>
        </p:nvGrpSpPr>
        <p:grpSpPr>
          <a:xfrm>
            <a:off x="2246121" y="153511"/>
            <a:ext cx="7699759" cy="816825"/>
            <a:chOff x="4178894" y="153511"/>
            <a:chExt cx="7699759" cy="816825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94718F03-B4A6-405C-B023-F27A08954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78894" y="188676"/>
              <a:ext cx="1608872" cy="613293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3CB93E4-F0CA-46AA-AD4A-84EEEDCFE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6596" y="153511"/>
              <a:ext cx="3452057" cy="816825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0FECB7CE-EB5D-4154-846B-831CA5E95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22917" r="49044"/>
            <a:stretch/>
          </p:blipFill>
          <p:spPr>
            <a:xfrm>
              <a:off x="5980670" y="188676"/>
              <a:ext cx="2204460" cy="74654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F2405B-FF97-48FC-AFF2-1200B57E503A}"/>
              </a:ext>
            </a:extLst>
          </p:cNvPr>
          <p:cNvSpPr txBox="1"/>
          <p:nvPr/>
        </p:nvSpPr>
        <p:spPr>
          <a:xfrm>
            <a:off x="424441" y="1938846"/>
            <a:ext cx="11343118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738"/>
              </a:spcAft>
            </a:pPr>
            <a:r>
              <a:rPr lang="ru-RU" sz="4000" b="1" dirty="0">
                <a:solidFill>
                  <a:srgbClr val="0EB6B6"/>
                </a:solidFill>
                <a:latin typeface="Golos Text" panose="020B0503020202020204" pitchFamily="34" charset="-52"/>
                <a:ea typeface="Calibri" panose="020F0502020204030204" pitchFamily="34" charset="0"/>
                <a:cs typeface="Golos Text" panose="020B0503020202020204" pitchFamily="34" charset="-52"/>
              </a:rPr>
              <a:t>СПАСИБО ЗА ВНИМАНИЕ!</a:t>
            </a:r>
            <a:endParaRPr lang="ru-RU" sz="4000" dirty="0">
              <a:solidFill>
                <a:srgbClr val="0EB6B6"/>
              </a:solidFill>
              <a:latin typeface="Golos Text" panose="020B0503020202020204" pitchFamily="34" charset="-52"/>
              <a:ea typeface="Calibri" panose="020F0502020204030204" pitchFamily="34" charset="0"/>
              <a:cs typeface="Golos Text" panose="020B0503020202020204" pitchFamily="34" charset="-52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66DBDA3-2AB6-410E-B774-C5E9A0A4421B}"/>
              </a:ext>
            </a:extLst>
          </p:cNvPr>
          <p:cNvSpPr/>
          <p:nvPr/>
        </p:nvSpPr>
        <p:spPr>
          <a:xfrm>
            <a:off x="4428822" y="6037086"/>
            <a:ext cx="3334356" cy="363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95889">
              <a:lnSpc>
                <a:spcPts val="2165"/>
              </a:lnSpc>
              <a:defRPr/>
            </a:pPr>
            <a:r>
              <a:rPr lang="en-US" dirty="0">
                <a:solidFill>
                  <a:prstClr val="black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pds.napf.ru</a:t>
            </a:r>
            <a:endParaRPr lang="ru-RU" dirty="0">
              <a:solidFill>
                <a:prstClr val="black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28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50849E7-5438-4050-9325-B6299E426E74}"/>
              </a:ext>
            </a:extLst>
          </p:cNvPr>
          <p:cNvSpPr/>
          <p:nvPr/>
        </p:nvSpPr>
        <p:spPr>
          <a:xfrm>
            <a:off x="7828816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1FDE7522-9D37-400D-8B96-6A9FB49D55ED}"/>
              </a:ext>
            </a:extLst>
          </p:cNvPr>
          <p:cNvSpPr/>
          <p:nvPr/>
        </p:nvSpPr>
        <p:spPr>
          <a:xfrm>
            <a:off x="4157883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3FB27B8E-2268-4161-86E2-7D08E000CD5F}"/>
              </a:ext>
            </a:extLst>
          </p:cNvPr>
          <p:cNvSpPr/>
          <p:nvPr/>
        </p:nvSpPr>
        <p:spPr>
          <a:xfrm>
            <a:off x="4157882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052633D2-A65F-40A9-B62F-009543E84B00}"/>
              </a:ext>
            </a:extLst>
          </p:cNvPr>
          <p:cNvSpPr/>
          <p:nvPr/>
        </p:nvSpPr>
        <p:spPr>
          <a:xfrm>
            <a:off x="7828648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4B9E4D42-EC62-4716-A855-8A7E501CAE89}"/>
              </a:ext>
            </a:extLst>
          </p:cNvPr>
          <p:cNvSpPr/>
          <p:nvPr/>
        </p:nvSpPr>
        <p:spPr>
          <a:xfrm>
            <a:off x="421023" y="1750454"/>
            <a:ext cx="3436995" cy="4497946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F854A4CA-4EF3-4258-9D9B-B03AF867939A}"/>
              </a:ext>
            </a:extLst>
          </p:cNvPr>
          <p:cNvSpPr/>
          <p:nvPr/>
        </p:nvSpPr>
        <p:spPr>
          <a:xfrm>
            <a:off x="421023" y="1750454"/>
            <a:ext cx="3436995" cy="1214439"/>
          </a:xfrm>
          <a:custGeom>
            <a:avLst/>
            <a:gdLst>
              <a:gd name="connsiteX0" fmla="*/ 377786 w 3436995"/>
              <a:gd name="connsiteY0" fmla="*/ 0 h 1214439"/>
              <a:gd name="connsiteX1" fmla="*/ 3059209 w 3436995"/>
              <a:gd name="connsiteY1" fmla="*/ 0 h 1214439"/>
              <a:gd name="connsiteX2" fmla="*/ 3436995 w 3436995"/>
              <a:gd name="connsiteY2" fmla="*/ 377786 h 1214439"/>
              <a:gd name="connsiteX3" fmla="*/ 3436995 w 3436995"/>
              <a:gd name="connsiteY3" fmla="*/ 1214439 h 1214439"/>
              <a:gd name="connsiteX4" fmla="*/ 0 w 3436995"/>
              <a:gd name="connsiteY4" fmla="*/ 1214439 h 1214439"/>
              <a:gd name="connsiteX5" fmla="*/ 0 w 3436995"/>
              <a:gd name="connsiteY5" fmla="*/ 377786 h 1214439"/>
              <a:gd name="connsiteX6" fmla="*/ 377786 w 3436995"/>
              <a:gd name="connsiteY6" fmla="*/ 0 h 1214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6995" h="1214439">
                <a:moveTo>
                  <a:pt x="377786" y="0"/>
                </a:moveTo>
                <a:lnTo>
                  <a:pt x="3059209" y="0"/>
                </a:lnTo>
                <a:cubicBezTo>
                  <a:pt x="3267854" y="0"/>
                  <a:pt x="3436995" y="169141"/>
                  <a:pt x="3436995" y="377786"/>
                </a:cubicBezTo>
                <a:lnTo>
                  <a:pt x="3436995" y="1214439"/>
                </a:lnTo>
                <a:lnTo>
                  <a:pt x="0" y="1214439"/>
                </a:lnTo>
                <a:lnTo>
                  <a:pt x="0" y="377786"/>
                </a:lnTo>
                <a:cubicBezTo>
                  <a:pt x="0" y="169141"/>
                  <a:pt x="169141" y="0"/>
                  <a:pt x="377786" y="0"/>
                </a:cubicBezTo>
                <a:close/>
              </a:path>
            </a:pathLst>
          </a:custGeom>
          <a:solidFill>
            <a:srgbClr val="0EB6B6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D61B36-58E3-43B3-BAC0-1723B5AA79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9019" y="3255624"/>
            <a:ext cx="3133955" cy="2729540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денежная подушка безопасности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сбережения на случай непредвиденных ситуаций</a:t>
            </a:r>
          </a:p>
          <a:p>
            <a:pPr marL="0" indent="0">
              <a:lnSpc>
                <a:spcPts val="1800"/>
              </a:lnSpc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регулярный доход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будущем</a:t>
            </a:r>
          </a:p>
        </p:txBody>
      </p:sp>
      <p:grpSp>
        <p:nvGrpSpPr>
          <p:cNvPr id="17" name="Google Shape;4021;p39">
            <a:extLst>
              <a:ext uri="{FF2B5EF4-FFF2-40B4-BE49-F238E27FC236}">
                <a16:creationId xmlns:a16="http://schemas.microsoft.com/office/drawing/2014/main" id="{D9D5E9C9-DCDD-4783-A3A6-4C31952F272F}"/>
              </a:ext>
            </a:extLst>
          </p:cNvPr>
          <p:cNvGrpSpPr/>
          <p:nvPr/>
        </p:nvGrpSpPr>
        <p:grpSpPr>
          <a:xfrm>
            <a:off x="662045" y="2131301"/>
            <a:ext cx="753406" cy="553595"/>
            <a:chOff x="1306445" y="3397829"/>
            <a:chExt cx="367255" cy="269855"/>
          </a:xfrm>
          <a:solidFill>
            <a:schemeClr val="bg1"/>
          </a:solidFill>
        </p:grpSpPr>
        <p:sp>
          <p:nvSpPr>
            <p:cNvPr id="18" name="Google Shape;4022;p39">
              <a:extLst>
                <a:ext uri="{FF2B5EF4-FFF2-40B4-BE49-F238E27FC236}">
                  <a16:creationId xmlns:a16="http://schemas.microsoft.com/office/drawing/2014/main" id="{4F4BF0E0-CCA3-4D6E-B31C-DBF6EB681346}"/>
                </a:ext>
              </a:extLst>
            </p:cNvPr>
            <p:cNvSpPr/>
            <p:nvPr/>
          </p:nvSpPr>
          <p:spPr>
            <a:xfrm>
              <a:off x="1588395" y="3513054"/>
              <a:ext cx="45517" cy="16297"/>
            </a:xfrm>
            <a:custGeom>
              <a:avLst/>
              <a:gdLst/>
              <a:ahLst/>
              <a:cxnLst/>
              <a:rect l="l" t="t" r="r" b="b"/>
              <a:pathLst>
                <a:path w="1430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cubicBezTo>
                    <a:pt x="358" y="333"/>
                    <a:pt x="906" y="357"/>
                    <a:pt x="1180" y="488"/>
                  </a:cubicBezTo>
                  <a:cubicBezTo>
                    <a:pt x="1204" y="512"/>
                    <a:pt x="1227" y="512"/>
                    <a:pt x="1251" y="512"/>
                  </a:cubicBezTo>
                  <a:cubicBezTo>
                    <a:pt x="1311" y="512"/>
                    <a:pt x="1370" y="476"/>
                    <a:pt x="1406" y="417"/>
                  </a:cubicBezTo>
                  <a:cubicBezTo>
                    <a:pt x="1430" y="333"/>
                    <a:pt x="1406" y="226"/>
                    <a:pt x="1323" y="191"/>
                  </a:cubicBezTo>
                  <a:cubicBezTo>
                    <a:pt x="942" y="0"/>
                    <a:pt x="19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9" name="Google Shape;4023;p39">
              <a:extLst>
                <a:ext uri="{FF2B5EF4-FFF2-40B4-BE49-F238E27FC236}">
                  <a16:creationId xmlns:a16="http://schemas.microsoft.com/office/drawing/2014/main" id="{AF7DA6DC-96DF-425C-BDFE-FF8E37384F5F}"/>
                </a:ext>
              </a:extLst>
            </p:cNvPr>
            <p:cNvSpPr/>
            <p:nvPr/>
          </p:nvSpPr>
          <p:spPr>
            <a:xfrm>
              <a:off x="1306445" y="3397829"/>
              <a:ext cx="367255" cy="269091"/>
            </a:xfrm>
            <a:custGeom>
              <a:avLst/>
              <a:gdLst/>
              <a:ahLst/>
              <a:cxnLst/>
              <a:rect l="l" t="t" r="r" b="b"/>
              <a:pathLst>
                <a:path w="11538" h="8454" extrusionOk="0">
                  <a:moveTo>
                    <a:pt x="7573" y="334"/>
                  </a:moveTo>
                  <a:lnTo>
                    <a:pt x="7573" y="1965"/>
                  </a:lnTo>
                  <a:cubicBezTo>
                    <a:pt x="7573" y="2227"/>
                    <a:pt x="7525" y="2465"/>
                    <a:pt x="7418" y="2679"/>
                  </a:cubicBezTo>
                  <a:cubicBezTo>
                    <a:pt x="7395" y="2715"/>
                    <a:pt x="7395" y="2727"/>
                    <a:pt x="7395" y="2763"/>
                  </a:cubicBezTo>
                  <a:lnTo>
                    <a:pt x="7395" y="3239"/>
                  </a:lnTo>
                  <a:cubicBezTo>
                    <a:pt x="7395" y="3691"/>
                    <a:pt x="7216" y="4108"/>
                    <a:pt x="6883" y="4442"/>
                  </a:cubicBezTo>
                  <a:cubicBezTo>
                    <a:pt x="6835" y="4489"/>
                    <a:pt x="6787" y="4513"/>
                    <a:pt x="6740" y="4549"/>
                  </a:cubicBezTo>
                  <a:cubicBezTo>
                    <a:pt x="6466" y="4759"/>
                    <a:pt x="6137" y="4876"/>
                    <a:pt x="5785" y="4876"/>
                  </a:cubicBezTo>
                  <a:cubicBezTo>
                    <a:pt x="5739" y="4876"/>
                    <a:pt x="5692" y="4874"/>
                    <a:pt x="5644" y="4870"/>
                  </a:cubicBezTo>
                  <a:cubicBezTo>
                    <a:pt x="4787" y="4823"/>
                    <a:pt x="4108" y="4072"/>
                    <a:pt x="4108" y="3180"/>
                  </a:cubicBezTo>
                  <a:lnTo>
                    <a:pt x="4108" y="2763"/>
                  </a:lnTo>
                  <a:cubicBezTo>
                    <a:pt x="4108" y="2727"/>
                    <a:pt x="4108" y="2715"/>
                    <a:pt x="4096" y="2679"/>
                  </a:cubicBezTo>
                  <a:cubicBezTo>
                    <a:pt x="3989" y="2465"/>
                    <a:pt x="3930" y="2227"/>
                    <a:pt x="3930" y="1965"/>
                  </a:cubicBezTo>
                  <a:lnTo>
                    <a:pt x="3930" y="1608"/>
                  </a:lnTo>
                  <a:cubicBezTo>
                    <a:pt x="3930" y="917"/>
                    <a:pt x="4513" y="334"/>
                    <a:pt x="5216" y="334"/>
                  </a:cubicBezTo>
                  <a:close/>
                  <a:moveTo>
                    <a:pt x="1763" y="3025"/>
                  </a:moveTo>
                  <a:cubicBezTo>
                    <a:pt x="2049" y="3025"/>
                    <a:pt x="2311" y="3144"/>
                    <a:pt x="2525" y="3358"/>
                  </a:cubicBezTo>
                  <a:cubicBezTo>
                    <a:pt x="2715" y="3561"/>
                    <a:pt x="2846" y="3846"/>
                    <a:pt x="2858" y="4144"/>
                  </a:cubicBezTo>
                  <a:cubicBezTo>
                    <a:pt x="2858" y="4227"/>
                    <a:pt x="2882" y="4346"/>
                    <a:pt x="2882" y="4465"/>
                  </a:cubicBezTo>
                  <a:lnTo>
                    <a:pt x="2882" y="4501"/>
                  </a:lnTo>
                  <a:cubicBezTo>
                    <a:pt x="2703" y="4215"/>
                    <a:pt x="2406" y="4013"/>
                    <a:pt x="2049" y="3894"/>
                  </a:cubicBezTo>
                  <a:cubicBezTo>
                    <a:pt x="1703" y="3787"/>
                    <a:pt x="1406" y="3787"/>
                    <a:pt x="1406" y="3787"/>
                  </a:cubicBezTo>
                  <a:cubicBezTo>
                    <a:pt x="1358" y="3787"/>
                    <a:pt x="1310" y="3799"/>
                    <a:pt x="1287" y="3834"/>
                  </a:cubicBezTo>
                  <a:lnTo>
                    <a:pt x="977" y="4144"/>
                  </a:lnTo>
                  <a:cubicBezTo>
                    <a:pt x="918" y="4215"/>
                    <a:pt x="918" y="4323"/>
                    <a:pt x="977" y="4382"/>
                  </a:cubicBezTo>
                  <a:cubicBezTo>
                    <a:pt x="1013" y="4412"/>
                    <a:pt x="1057" y="4427"/>
                    <a:pt x="1101" y="4427"/>
                  </a:cubicBezTo>
                  <a:cubicBezTo>
                    <a:pt x="1144" y="4427"/>
                    <a:pt x="1185" y="4412"/>
                    <a:pt x="1215" y="4382"/>
                  </a:cubicBezTo>
                  <a:lnTo>
                    <a:pt x="1465" y="4108"/>
                  </a:lnTo>
                  <a:cubicBezTo>
                    <a:pt x="1691" y="4132"/>
                    <a:pt x="2382" y="4203"/>
                    <a:pt x="2668" y="4811"/>
                  </a:cubicBezTo>
                  <a:cubicBezTo>
                    <a:pt x="2596" y="5275"/>
                    <a:pt x="2215" y="5596"/>
                    <a:pt x="1763" y="5596"/>
                  </a:cubicBezTo>
                  <a:cubicBezTo>
                    <a:pt x="1251" y="5596"/>
                    <a:pt x="834" y="5180"/>
                    <a:pt x="834" y="4680"/>
                  </a:cubicBezTo>
                  <a:cubicBezTo>
                    <a:pt x="834" y="4584"/>
                    <a:pt x="763" y="4513"/>
                    <a:pt x="679" y="4513"/>
                  </a:cubicBezTo>
                  <a:lnTo>
                    <a:pt x="644" y="4513"/>
                  </a:lnTo>
                  <a:lnTo>
                    <a:pt x="644" y="4465"/>
                  </a:lnTo>
                  <a:cubicBezTo>
                    <a:pt x="644" y="4346"/>
                    <a:pt x="644" y="4251"/>
                    <a:pt x="656" y="4144"/>
                  </a:cubicBezTo>
                  <a:cubicBezTo>
                    <a:pt x="679" y="3846"/>
                    <a:pt x="810" y="3561"/>
                    <a:pt x="1001" y="3358"/>
                  </a:cubicBezTo>
                  <a:cubicBezTo>
                    <a:pt x="1215" y="3144"/>
                    <a:pt x="1477" y="3025"/>
                    <a:pt x="1763" y="3025"/>
                  </a:cubicBezTo>
                  <a:close/>
                  <a:moveTo>
                    <a:pt x="10657" y="3025"/>
                  </a:moveTo>
                  <a:lnTo>
                    <a:pt x="10657" y="3727"/>
                  </a:lnTo>
                  <a:cubicBezTo>
                    <a:pt x="10657" y="3846"/>
                    <a:pt x="10633" y="3953"/>
                    <a:pt x="10585" y="4049"/>
                  </a:cubicBezTo>
                  <a:lnTo>
                    <a:pt x="10502" y="4251"/>
                  </a:lnTo>
                  <a:cubicBezTo>
                    <a:pt x="10478" y="4275"/>
                    <a:pt x="10478" y="4287"/>
                    <a:pt x="10478" y="4323"/>
                  </a:cubicBezTo>
                  <a:lnTo>
                    <a:pt x="10478" y="4680"/>
                  </a:lnTo>
                  <a:cubicBezTo>
                    <a:pt x="10478" y="4930"/>
                    <a:pt x="10383" y="5168"/>
                    <a:pt x="10204" y="5346"/>
                  </a:cubicBezTo>
                  <a:cubicBezTo>
                    <a:pt x="10044" y="5507"/>
                    <a:pt x="9835" y="5600"/>
                    <a:pt x="9605" y="5600"/>
                  </a:cubicBezTo>
                  <a:cubicBezTo>
                    <a:pt x="9579" y="5600"/>
                    <a:pt x="9552" y="5599"/>
                    <a:pt x="9526" y="5596"/>
                  </a:cubicBezTo>
                  <a:cubicBezTo>
                    <a:pt x="9038" y="5585"/>
                    <a:pt x="8633" y="5156"/>
                    <a:pt x="8633" y="4632"/>
                  </a:cubicBezTo>
                  <a:lnTo>
                    <a:pt x="8633" y="4323"/>
                  </a:lnTo>
                  <a:cubicBezTo>
                    <a:pt x="8633" y="4287"/>
                    <a:pt x="8633" y="4263"/>
                    <a:pt x="8621" y="4251"/>
                  </a:cubicBezTo>
                  <a:lnTo>
                    <a:pt x="8514" y="4037"/>
                  </a:lnTo>
                  <a:cubicBezTo>
                    <a:pt x="8466" y="3965"/>
                    <a:pt x="8454" y="3870"/>
                    <a:pt x="8454" y="3787"/>
                  </a:cubicBezTo>
                  <a:lnTo>
                    <a:pt x="8454" y="3775"/>
                  </a:lnTo>
                  <a:cubicBezTo>
                    <a:pt x="8454" y="3370"/>
                    <a:pt x="8788" y="3025"/>
                    <a:pt x="9204" y="3025"/>
                  </a:cubicBezTo>
                  <a:close/>
                  <a:moveTo>
                    <a:pt x="584" y="5180"/>
                  </a:moveTo>
                  <a:cubicBezTo>
                    <a:pt x="679" y="5406"/>
                    <a:pt x="834" y="5596"/>
                    <a:pt x="1037" y="5739"/>
                  </a:cubicBezTo>
                  <a:lnTo>
                    <a:pt x="1037" y="5925"/>
                  </a:lnTo>
                  <a:lnTo>
                    <a:pt x="1037" y="5925"/>
                  </a:lnTo>
                  <a:cubicBezTo>
                    <a:pt x="723" y="5807"/>
                    <a:pt x="571" y="5655"/>
                    <a:pt x="501" y="5585"/>
                  </a:cubicBezTo>
                  <a:cubicBezTo>
                    <a:pt x="537" y="5466"/>
                    <a:pt x="572" y="5335"/>
                    <a:pt x="584" y="5180"/>
                  </a:cubicBezTo>
                  <a:close/>
                  <a:moveTo>
                    <a:pt x="2918" y="5168"/>
                  </a:moveTo>
                  <a:cubicBezTo>
                    <a:pt x="2942" y="5323"/>
                    <a:pt x="2965" y="5454"/>
                    <a:pt x="3013" y="5573"/>
                  </a:cubicBezTo>
                  <a:cubicBezTo>
                    <a:pt x="2953" y="5656"/>
                    <a:pt x="2787" y="5811"/>
                    <a:pt x="2477" y="5930"/>
                  </a:cubicBezTo>
                  <a:lnTo>
                    <a:pt x="2477" y="5716"/>
                  </a:lnTo>
                  <a:cubicBezTo>
                    <a:pt x="2668" y="5585"/>
                    <a:pt x="2834" y="5394"/>
                    <a:pt x="2918" y="5168"/>
                  </a:cubicBezTo>
                  <a:close/>
                  <a:moveTo>
                    <a:pt x="6668" y="4989"/>
                  </a:moveTo>
                  <a:lnTo>
                    <a:pt x="6668" y="5299"/>
                  </a:lnTo>
                  <a:lnTo>
                    <a:pt x="5751" y="5930"/>
                  </a:lnTo>
                  <a:lnTo>
                    <a:pt x="4823" y="5299"/>
                  </a:lnTo>
                  <a:lnTo>
                    <a:pt x="4823" y="4989"/>
                  </a:lnTo>
                  <a:cubicBezTo>
                    <a:pt x="5061" y="5120"/>
                    <a:pt x="5335" y="5204"/>
                    <a:pt x="5620" y="5215"/>
                  </a:cubicBezTo>
                  <a:lnTo>
                    <a:pt x="5751" y="5215"/>
                  </a:lnTo>
                  <a:cubicBezTo>
                    <a:pt x="6073" y="5215"/>
                    <a:pt x="6394" y="5144"/>
                    <a:pt x="6668" y="4989"/>
                  </a:cubicBezTo>
                  <a:close/>
                  <a:moveTo>
                    <a:pt x="9942" y="5882"/>
                  </a:moveTo>
                  <a:lnTo>
                    <a:pt x="9942" y="5954"/>
                  </a:lnTo>
                  <a:cubicBezTo>
                    <a:pt x="9942" y="5989"/>
                    <a:pt x="9942" y="6025"/>
                    <a:pt x="9966" y="6061"/>
                  </a:cubicBezTo>
                  <a:lnTo>
                    <a:pt x="9561" y="6454"/>
                  </a:lnTo>
                  <a:lnTo>
                    <a:pt x="9169" y="6061"/>
                  </a:lnTo>
                  <a:cubicBezTo>
                    <a:pt x="9169" y="6025"/>
                    <a:pt x="9192" y="6001"/>
                    <a:pt x="9192" y="5954"/>
                  </a:cubicBezTo>
                  <a:lnTo>
                    <a:pt x="9192" y="5882"/>
                  </a:lnTo>
                  <a:cubicBezTo>
                    <a:pt x="9288" y="5918"/>
                    <a:pt x="9407" y="5942"/>
                    <a:pt x="9526" y="5942"/>
                  </a:cubicBezTo>
                  <a:lnTo>
                    <a:pt x="9573" y="5942"/>
                  </a:lnTo>
                  <a:cubicBezTo>
                    <a:pt x="9704" y="5942"/>
                    <a:pt x="9823" y="5930"/>
                    <a:pt x="9942" y="5882"/>
                  </a:cubicBezTo>
                  <a:close/>
                  <a:moveTo>
                    <a:pt x="2120" y="5882"/>
                  </a:moveTo>
                  <a:lnTo>
                    <a:pt x="2120" y="6061"/>
                  </a:lnTo>
                  <a:cubicBezTo>
                    <a:pt x="2120" y="6120"/>
                    <a:pt x="2132" y="6180"/>
                    <a:pt x="2168" y="6228"/>
                  </a:cubicBezTo>
                  <a:lnTo>
                    <a:pt x="2013" y="6394"/>
                  </a:lnTo>
                  <a:cubicBezTo>
                    <a:pt x="1941" y="6460"/>
                    <a:pt x="1849" y="6492"/>
                    <a:pt x="1755" y="6492"/>
                  </a:cubicBezTo>
                  <a:cubicBezTo>
                    <a:pt x="1662" y="6492"/>
                    <a:pt x="1566" y="6460"/>
                    <a:pt x="1489" y="6394"/>
                  </a:cubicBezTo>
                  <a:lnTo>
                    <a:pt x="1322" y="6239"/>
                  </a:lnTo>
                  <a:cubicBezTo>
                    <a:pt x="1358" y="6192"/>
                    <a:pt x="1370" y="6132"/>
                    <a:pt x="1370" y="6073"/>
                  </a:cubicBezTo>
                  <a:lnTo>
                    <a:pt x="1370" y="5882"/>
                  </a:lnTo>
                  <a:cubicBezTo>
                    <a:pt x="1489" y="5918"/>
                    <a:pt x="1608" y="5942"/>
                    <a:pt x="1751" y="5942"/>
                  </a:cubicBezTo>
                  <a:cubicBezTo>
                    <a:pt x="1882" y="5942"/>
                    <a:pt x="2001" y="5930"/>
                    <a:pt x="2120" y="5882"/>
                  </a:cubicBezTo>
                  <a:close/>
                  <a:moveTo>
                    <a:pt x="4692" y="5620"/>
                  </a:moveTo>
                  <a:lnTo>
                    <a:pt x="5490" y="6168"/>
                  </a:lnTo>
                  <a:lnTo>
                    <a:pt x="5061" y="6585"/>
                  </a:lnTo>
                  <a:lnTo>
                    <a:pt x="5049" y="6585"/>
                  </a:lnTo>
                  <a:lnTo>
                    <a:pt x="4525" y="5799"/>
                  </a:lnTo>
                  <a:lnTo>
                    <a:pt x="4692" y="5620"/>
                  </a:lnTo>
                  <a:close/>
                  <a:moveTo>
                    <a:pt x="6823" y="5596"/>
                  </a:moveTo>
                  <a:lnTo>
                    <a:pt x="6978" y="5775"/>
                  </a:lnTo>
                  <a:lnTo>
                    <a:pt x="6466" y="6585"/>
                  </a:lnTo>
                  <a:lnTo>
                    <a:pt x="6442" y="6585"/>
                  </a:lnTo>
                  <a:lnTo>
                    <a:pt x="6013" y="6156"/>
                  </a:lnTo>
                  <a:lnTo>
                    <a:pt x="6823" y="5596"/>
                  </a:lnTo>
                  <a:close/>
                  <a:moveTo>
                    <a:pt x="5251" y="1"/>
                  </a:moveTo>
                  <a:cubicBezTo>
                    <a:pt x="4358" y="1"/>
                    <a:pt x="3632" y="739"/>
                    <a:pt x="3632" y="1632"/>
                  </a:cubicBezTo>
                  <a:lnTo>
                    <a:pt x="3632" y="1989"/>
                  </a:lnTo>
                  <a:cubicBezTo>
                    <a:pt x="3632" y="2263"/>
                    <a:pt x="3692" y="2548"/>
                    <a:pt x="3811" y="2799"/>
                  </a:cubicBezTo>
                  <a:lnTo>
                    <a:pt x="3811" y="3191"/>
                  </a:lnTo>
                  <a:cubicBezTo>
                    <a:pt x="3811" y="3834"/>
                    <a:pt x="4096" y="4394"/>
                    <a:pt x="4537" y="4763"/>
                  </a:cubicBezTo>
                  <a:lnTo>
                    <a:pt x="4537" y="5335"/>
                  </a:lnTo>
                  <a:lnTo>
                    <a:pt x="4227" y="5656"/>
                  </a:lnTo>
                  <a:cubicBezTo>
                    <a:pt x="4204" y="5692"/>
                    <a:pt x="4180" y="5751"/>
                    <a:pt x="4180" y="5799"/>
                  </a:cubicBezTo>
                  <a:lnTo>
                    <a:pt x="3144" y="6168"/>
                  </a:lnTo>
                  <a:cubicBezTo>
                    <a:pt x="3073" y="6192"/>
                    <a:pt x="2989" y="6228"/>
                    <a:pt x="2930" y="6275"/>
                  </a:cubicBezTo>
                  <a:lnTo>
                    <a:pt x="2775" y="6180"/>
                  </a:lnTo>
                  <a:cubicBezTo>
                    <a:pt x="3263" y="5977"/>
                    <a:pt x="3406" y="5680"/>
                    <a:pt x="3430" y="5656"/>
                  </a:cubicBezTo>
                  <a:cubicBezTo>
                    <a:pt x="3454" y="5620"/>
                    <a:pt x="3454" y="5561"/>
                    <a:pt x="3430" y="5513"/>
                  </a:cubicBezTo>
                  <a:cubicBezTo>
                    <a:pt x="3311" y="5275"/>
                    <a:pt x="3287" y="4811"/>
                    <a:pt x="3275" y="4453"/>
                  </a:cubicBezTo>
                  <a:cubicBezTo>
                    <a:pt x="3275" y="4334"/>
                    <a:pt x="3263" y="4215"/>
                    <a:pt x="3263" y="4132"/>
                  </a:cubicBezTo>
                  <a:cubicBezTo>
                    <a:pt x="3204" y="3310"/>
                    <a:pt x="2596" y="2691"/>
                    <a:pt x="1822" y="2691"/>
                  </a:cubicBezTo>
                  <a:cubicBezTo>
                    <a:pt x="1060" y="2691"/>
                    <a:pt x="429" y="3310"/>
                    <a:pt x="370" y="4132"/>
                  </a:cubicBezTo>
                  <a:cubicBezTo>
                    <a:pt x="370" y="4227"/>
                    <a:pt x="358" y="4334"/>
                    <a:pt x="358" y="4453"/>
                  </a:cubicBezTo>
                  <a:cubicBezTo>
                    <a:pt x="346" y="4811"/>
                    <a:pt x="334" y="5263"/>
                    <a:pt x="215" y="5513"/>
                  </a:cubicBezTo>
                  <a:cubicBezTo>
                    <a:pt x="179" y="5561"/>
                    <a:pt x="179" y="5620"/>
                    <a:pt x="215" y="5656"/>
                  </a:cubicBezTo>
                  <a:cubicBezTo>
                    <a:pt x="215" y="5680"/>
                    <a:pt x="370" y="5977"/>
                    <a:pt x="870" y="6180"/>
                  </a:cubicBezTo>
                  <a:lnTo>
                    <a:pt x="406" y="6406"/>
                  </a:lnTo>
                  <a:cubicBezTo>
                    <a:pt x="167" y="6525"/>
                    <a:pt x="1" y="6775"/>
                    <a:pt x="1" y="7049"/>
                  </a:cubicBezTo>
                  <a:lnTo>
                    <a:pt x="1" y="8299"/>
                  </a:lnTo>
                  <a:cubicBezTo>
                    <a:pt x="1" y="8383"/>
                    <a:pt x="72" y="8454"/>
                    <a:pt x="167" y="8454"/>
                  </a:cubicBezTo>
                  <a:cubicBezTo>
                    <a:pt x="251" y="8454"/>
                    <a:pt x="334" y="8383"/>
                    <a:pt x="334" y="8299"/>
                  </a:cubicBezTo>
                  <a:lnTo>
                    <a:pt x="334" y="7049"/>
                  </a:lnTo>
                  <a:cubicBezTo>
                    <a:pt x="334" y="6894"/>
                    <a:pt x="406" y="6775"/>
                    <a:pt x="537" y="6704"/>
                  </a:cubicBezTo>
                  <a:lnTo>
                    <a:pt x="1108" y="6418"/>
                  </a:lnTo>
                  <a:lnTo>
                    <a:pt x="1299" y="6609"/>
                  </a:lnTo>
                  <a:cubicBezTo>
                    <a:pt x="1429" y="6751"/>
                    <a:pt x="1608" y="6811"/>
                    <a:pt x="1787" y="6811"/>
                  </a:cubicBezTo>
                  <a:cubicBezTo>
                    <a:pt x="1965" y="6811"/>
                    <a:pt x="2144" y="6751"/>
                    <a:pt x="2275" y="6609"/>
                  </a:cubicBezTo>
                  <a:lnTo>
                    <a:pt x="2477" y="6418"/>
                  </a:lnTo>
                  <a:lnTo>
                    <a:pt x="2656" y="6513"/>
                  </a:lnTo>
                  <a:cubicBezTo>
                    <a:pt x="2561" y="6644"/>
                    <a:pt x="2513" y="6811"/>
                    <a:pt x="2513" y="6990"/>
                  </a:cubicBezTo>
                  <a:lnTo>
                    <a:pt x="2513" y="8299"/>
                  </a:lnTo>
                  <a:cubicBezTo>
                    <a:pt x="2513" y="8383"/>
                    <a:pt x="2596" y="8454"/>
                    <a:pt x="2680" y="8454"/>
                  </a:cubicBezTo>
                  <a:cubicBezTo>
                    <a:pt x="2775" y="8454"/>
                    <a:pt x="2846" y="8383"/>
                    <a:pt x="2846" y="8299"/>
                  </a:cubicBezTo>
                  <a:lnTo>
                    <a:pt x="2846" y="6990"/>
                  </a:lnTo>
                  <a:cubicBezTo>
                    <a:pt x="2846" y="6751"/>
                    <a:pt x="2989" y="6537"/>
                    <a:pt x="3215" y="6466"/>
                  </a:cubicBezTo>
                  <a:lnTo>
                    <a:pt x="4323" y="6061"/>
                  </a:lnTo>
                  <a:lnTo>
                    <a:pt x="4775" y="6751"/>
                  </a:lnTo>
                  <a:cubicBezTo>
                    <a:pt x="4835" y="6835"/>
                    <a:pt x="4930" y="6894"/>
                    <a:pt x="5037" y="6894"/>
                  </a:cubicBezTo>
                  <a:lnTo>
                    <a:pt x="5061" y="6894"/>
                  </a:lnTo>
                  <a:cubicBezTo>
                    <a:pt x="5156" y="6894"/>
                    <a:pt x="5239" y="6870"/>
                    <a:pt x="5311" y="6787"/>
                  </a:cubicBezTo>
                  <a:lnTo>
                    <a:pt x="5597" y="6513"/>
                  </a:lnTo>
                  <a:lnTo>
                    <a:pt x="5597" y="8275"/>
                  </a:lnTo>
                  <a:cubicBezTo>
                    <a:pt x="5597" y="8371"/>
                    <a:pt x="5668" y="8442"/>
                    <a:pt x="5763" y="8442"/>
                  </a:cubicBezTo>
                  <a:cubicBezTo>
                    <a:pt x="5847" y="8442"/>
                    <a:pt x="5930" y="8371"/>
                    <a:pt x="5930" y="8275"/>
                  </a:cubicBezTo>
                  <a:lnTo>
                    <a:pt x="5930" y="6513"/>
                  </a:lnTo>
                  <a:lnTo>
                    <a:pt x="6204" y="6787"/>
                  </a:lnTo>
                  <a:cubicBezTo>
                    <a:pt x="6263" y="6847"/>
                    <a:pt x="6359" y="6894"/>
                    <a:pt x="6466" y="6894"/>
                  </a:cubicBezTo>
                  <a:lnTo>
                    <a:pt x="6490" y="6894"/>
                  </a:lnTo>
                  <a:cubicBezTo>
                    <a:pt x="6597" y="6882"/>
                    <a:pt x="6680" y="6835"/>
                    <a:pt x="6740" y="6751"/>
                  </a:cubicBezTo>
                  <a:lnTo>
                    <a:pt x="7204" y="6061"/>
                  </a:lnTo>
                  <a:lnTo>
                    <a:pt x="8311" y="6466"/>
                  </a:lnTo>
                  <a:cubicBezTo>
                    <a:pt x="8526" y="6537"/>
                    <a:pt x="8680" y="6751"/>
                    <a:pt x="8680" y="6990"/>
                  </a:cubicBezTo>
                  <a:lnTo>
                    <a:pt x="8680" y="8299"/>
                  </a:lnTo>
                  <a:cubicBezTo>
                    <a:pt x="8680" y="8383"/>
                    <a:pt x="8752" y="8454"/>
                    <a:pt x="8847" y="8454"/>
                  </a:cubicBezTo>
                  <a:cubicBezTo>
                    <a:pt x="8930" y="8454"/>
                    <a:pt x="9002" y="8383"/>
                    <a:pt x="9002" y="8299"/>
                  </a:cubicBezTo>
                  <a:lnTo>
                    <a:pt x="9002" y="6990"/>
                  </a:lnTo>
                  <a:cubicBezTo>
                    <a:pt x="9002" y="6751"/>
                    <a:pt x="8919" y="6525"/>
                    <a:pt x="8752" y="6358"/>
                  </a:cubicBezTo>
                  <a:lnTo>
                    <a:pt x="8799" y="6347"/>
                  </a:lnTo>
                  <a:cubicBezTo>
                    <a:pt x="8847" y="6335"/>
                    <a:pt x="8907" y="6311"/>
                    <a:pt x="8966" y="6287"/>
                  </a:cubicBezTo>
                  <a:lnTo>
                    <a:pt x="9395" y="6716"/>
                  </a:lnTo>
                  <a:lnTo>
                    <a:pt x="9395" y="8275"/>
                  </a:lnTo>
                  <a:cubicBezTo>
                    <a:pt x="9395" y="8371"/>
                    <a:pt x="9466" y="8442"/>
                    <a:pt x="9561" y="8442"/>
                  </a:cubicBezTo>
                  <a:cubicBezTo>
                    <a:pt x="9645" y="8442"/>
                    <a:pt x="9728" y="8371"/>
                    <a:pt x="9728" y="8275"/>
                  </a:cubicBezTo>
                  <a:lnTo>
                    <a:pt x="9728" y="6716"/>
                  </a:lnTo>
                  <a:lnTo>
                    <a:pt x="10157" y="6287"/>
                  </a:lnTo>
                  <a:cubicBezTo>
                    <a:pt x="10181" y="6299"/>
                    <a:pt x="10204" y="6299"/>
                    <a:pt x="10228" y="6311"/>
                  </a:cubicBezTo>
                  <a:lnTo>
                    <a:pt x="10931" y="6513"/>
                  </a:lnTo>
                  <a:cubicBezTo>
                    <a:pt x="11097" y="6549"/>
                    <a:pt x="11193" y="6704"/>
                    <a:pt x="11193" y="6870"/>
                  </a:cubicBezTo>
                  <a:lnTo>
                    <a:pt x="11193" y="8263"/>
                  </a:lnTo>
                  <a:cubicBezTo>
                    <a:pt x="11193" y="8359"/>
                    <a:pt x="11276" y="8430"/>
                    <a:pt x="11359" y="8430"/>
                  </a:cubicBezTo>
                  <a:cubicBezTo>
                    <a:pt x="11455" y="8430"/>
                    <a:pt x="11526" y="8359"/>
                    <a:pt x="11526" y="8263"/>
                  </a:cubicBezTo>
                  <a:lnTo>
                    <a:pt x="11526" y="6870"/>
                  </a:lnTo>
                  <a:cubicBezTo>
                    <a:pt x="11538" y="6597"/>
                    <a:pt x="11335" y="6311"/>
                    <a:pt x="11014" y="6228"/>
                  </a:cubicBezTo>
                  <a:lnTo>
                    <a:pt x="10323" y="6037"/>
                  </a:lnTo>
                  <a:cubicBezTo>
                    <a:pt x="10288" y="6013"/>
                    <a:pt x="10276" y="6001"/>
                    <a:pt x="10276" y="5954"/>
                  </a:cubicBezTo>
                  <a:lnTo>
                    <a:pt x="10276" y="5716"/>
                  </a:lnTo>
                  <a:cubicBezTo>
                    <a:pt x="10335" y="5680"/>
                    <a:pt x="10383" y="5632"/>
                    <a:pt x="10443" y="5585"/>
                  </a:cubicBezTo>
                  <a:cubicBezTo>
                    <a:pt x="10693" y="5346"/>
                    <a:pt x="10824" y="5025"/>
                    <a:pt x="10824" y="4680"/>
                  </a:cubicBezTo>
                  <a:lnTo>
                    <a:pt x="10824" y="4346"/>
                  </a:lnTo>
                  <a:lnTo>
                    <a:pt x="10895" y="4215"/>
                  </a:lnTo>
                  <a:cubicBezTo>
                    <a:pt x="10978" y="4072"/>
                    <a:pt x="11014" y="3906"/>
                    <a:pt x="11014" y="3739"/>
                  </a:cubicBezTo>
                  <a:lnTo>
                    <a:pt x="11014" y="2858"/>
                  </a:lnTo>
                  <a:cubicBezTo>
                    <a:pt x="11014" y="2775"/>
                    <a:pt x="10943" y="2691"/>
                    <a:pt x="10859" y="2691"/>
                  </a:cubicBezTo>
                  <a:lnTo>
                    <a:pt x="9216" y="2691"/>
                  </a:lnTo>
                  <a:cubicBezTo>
                    <a:pt x="8621" y="2691"/>
                    <a:pt x="8145" y="3180"/>
                    <a:pt x="8145" y="3775"/>
                  </a:cubicBezTo>
                  <a:lnTo>
                    <a:pt x="8145" y="3787"/>
                  </a:lnTo>
                  <a:cubicBezTo>
                    <a:pt x="8145" y="3918"/>
                    <a:pt x="8180" y="4072"/>
                    <a:pt x="8240" y="4192"/>
                  </a:cubicBezTo>
                  <a:lnTo>
                    <a:pt x="8323" y="4370"/>
                  </a:lnTo>
                  <a:lnTo>
                    <a:pt x="8323" y="4644"/>
                  </a:lnTo>
                  <a:cubicBezTo>
                    <a:pt x="8323" y="5096"/>
                    <a:pt x="8549" y="5477"/>
                    <a:pt x="8871" y="5716"/>
                  </a:cubicBezTo>
                  <a:lnTo>
                    <a:pt x="8871" y="5954"/>
                  </a:lnTo>
                  <a:cubicBezTo>
                    <a:pt x="8871" y="6001"/>
                    <a:pt x="8871" y="6013"/>
                    <a:pt x="8740" y="6049"/>
                  </a:cubicBezTo>
                  <a:lnTo>
                    <a:pt x="8395" y="6156"/>
                  </a:lnTo>
                  <a:lnTo>
                    <a:pt x="7418" y="5799"/>
                  </a:lnTo>
                  <a:cubicBezTo>
                    <a:pt x="7418" y="5751"/>
                    <a:pt x="7406" y="5704"/>
                    <a:pt x="7371" y="5656"/>
                  </a:cubicBezTo>
                  <a:lnTo>
                    <a:pt x="7061" y="5335"/>
                  </a:lnTo>
                  <a:lnTo>
                    <a:pt x="7061" y="4787"/>
                  </a:lnTo>
                  <a:cubicBezTo>
                    <a:pt x="7085" y="4751"/>
                    <a:pt x="7121" y="4727"/>
                    <a:pt x="7168" y="4692"/>
                  </a:cubicBezTo>
                  <a:cubicBezTo>
                    <a:pt x="7561" y="4323"/>
                    <a:pt x="7787" y="3787"/>
                    <a:pt x="7787" y="3251"/>
                  </a:cubicBezTo>
                  <a:lnTo>
                    <a:pt x="7787" y="2799"/>
                  </a:lnTo>
                  <a:cubicBezTo>
                    <a:pt x="7906" y="2537"/>
                    <a:pt x="7966" y="2263"/>
                    <a:pt x="7966" y="1989"/>
                  </a:cubicBezTo>
                  <a:lnTo>
                    <a:pt x="7966" y="167"/>
                  </a:lnTo>
                  <a:cubicBezTo>
                    <a:pt x="7966" y="84"/>
                    <a:pt x="7895" y="1"/>
                    <a:pt x="7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0" name="Google Shape;4024;p39">
              <a:extLst>
                <a:ext uri="{FF2B5EF4-FFF2-40B4-BE49-F238E27FC236}">
                  <a16:creationId xmlns:a16="http://schemas.microsoft.com/office/drawing/2014/main" id="{B91AD81F-90E0-47B7-BC13-385776FF7316}"/>
                </a:ext>
              </a:extLst>
            </p:cNvPr>
            <p:cNvSpPr/>
            <p:nvPr/>
          </p:nvSpPr>
          <p:spPr>
            <a:xfrm>
              <a:off x="1639960" y="3622549"/>
              <a:ext cx="10631" cy="45135"/>
            </a:xfrm>
            <a:custGeom>
              <a:avLst/>
              <a:gdLst/>
              <a:ahLst/>
              <a:cxnLst/>
              <a:rect l="l" t="t" r="r" b="b"/>
              <a:pathLst>
                <a:path w="334" h="1418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1251"/>
                  </a:lnTo>
                  <a:cubicBezTo>
                    <a:pt x="0" y="1334"/>
                    <a:pt x="84" y="1418"/>
                    <a:pt x="167" y="1418"/>
                  </a:cubicBezTo>
                  <a:cubicBezTo>
                    <a:pt x="262" y="1418"/>
                    <a:pt x="334" y="1334"/>
                    <a:pt x="334" y="1251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" name="Google Shape;4025;p39">
              <a:extLst>
                <a:ext uri="{FF2B5EF4-FFF2-40B4-BE49-F238E27FC236}">
                  <a16:creationId xmlns:a16="http://schemas.microsoft.com/office/drawing/2014/main" id="{60BB5550-334D-4BC6-9204-A292518582D5}"/>
                </a:ext>
              </a:extLst>
            </p:cNvPr>
            <p:cNvSpPr/>
            <p:nvPr/>
          </p:nvSpPr>
          <p:spPr>
            <a:xfrm>
              <a:off x="1444014" y="3446466"/>
              <a:ext cx="91734" cy="30589"/>
            </a:xfrm>
            <a:custGeom>
              <a:avLst/>
              <a:gdLst/>
              <a:ahLst/>
              <a:cxnLst/>
              <a:rect l="l" t="t" r="r" b="b"/>
              <a:pathLst>
                <a:path w="2882" h="961" extrusionOk="0">
                  <a:moveTo>
                    <a:pt x="1169" y="1"/>
                  </a:moveTo>
                  <a:cubicBezTo>
                    <a:pt x="820" y="1"/>
                    <a:pt x="503" y="37"/>
                    <a:pt x="298" y="68"/>
                  </a:cubicBezTo>
                  <a:cubicBezTo>
                    <a:pt x="120" y="104"/>
                    <a:pt x="1" y="247"/>
                    <a:pt x="1" y="413"/>
                  </a:cubicBezTo>
                  <a:lnTo>
                    <a:pt x="1" y="794"/>
                  </a:lnTo>
                  <a:cubicBezTo>
                    <a:pt x="1" y="890"/>
                    <a:pt x="72" y="961"/>
                    <a:pt x="167" y="961"/>
                  </a:cubicBezTo>
                  <a:cubicBezTo>
                    <a:pt x="251" y="961"/>
                    <a:pt x="322" y="890"/>
                    <a:pt x="322" y="794"/>
                  </a:cubicBezTo>
                  <a:lnTo>
                    <a:pt x="322" y="413"/>
                  </a:lnTo>
                  <a:cubicBezTo>
                    <a:pt x="322" y="413"/>
                    <a:pt x="322" y="401"/>
                    <a:pt x="346" y="401"/>
                  </a:cubicBezTo>
                  <a:cubicBezTo>
                    <a:pt x="514" y="373"/>
                    <a:pt x="820" y="331"/>
                    <a:pt x="1157" y="331"/>
                  </a:cubicBezTo>
                  <a:cubicBezTo>
                    <a:pt x="1250" y="331"/>
                    <a:pt x="1346" y="334"/>
                    <a:pt x="1441" y="342"/>
                  </a:cubicBezTo>
                  <a:cubicBezTo>
                    <a:pt x="1977" y="366"/>
                    <a:pt x="2346" y="497"/>
                    <a:pt x="2584" y="735"/>
                  </a:cubicBezTo>
                  <a:cubicBezTo>
                    <a:pt x="2614" y="765"/>
                    <a:pt x="2659" y="779"/>
                    <a:pt x="2703" y="779"/>
                  </a:cubicBezTo>
                  <a:cubicBezTo>
                    <a:pt x="2748" y="779"/>
                    <a:pt x="2793" y="765"/>
                    <a:pt x="2822" y="735"/>
                  </a:cubicBezTo>
                  <a:cubicBezTo>
                    <a:pt x="2882" y="675"/>
                    <a:pt x="2882" y="556"/>
                    <a:pt x="2822" y="497"/>
                  </a:cubicBezTo>
                  <a:cubicBezTo>
                    <a:pt x="2428" y="102"/>
                    <a:pt x="1753" y="1"/>
                    <a:pt x="11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" name="Google Shape;4026;p39">
              <a:extLst>
                <a:ext uri="{FF2B5EF4-FFF2-40B4-BE49-F238E27FC236}">
                  <a16:creationId xmlns:a16="http://schemas.microsoft.com/office/drawing/2014/main" id="{2B287094-905B-4797-B6D5-DB0A93812C46}"/>
                </a:ext>
              </a:extLst>
            </p:cNvPr>
            <p:cNvSpPr/>
            <p:nvPr/>
          </p:nvSpPr>
          <p:spPr>
            <a:xfrm>
              <a:off x="142052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893"/>
                  </a:lnTo>
                  <a:cubicBezTo>
                    <a:pt x="1" y="976"/>
                    <a:pt x="84" y="1060"/>
                    <a:pt x="167" y="1060"/>
                  </a:cubicBezTo>
                  <a:cubicBezTo>
                    <a:pt x="262" y="1060"/>
                    <a:pt x="334" y="976"/>
                    <a:pt x="334" y="893"/>
                  </a:cubicBezTo>
                  <a:lnTo>
                    <a:pt x="334" y="167"/>
                  </a:lnTo>
                  <a:cubicBezTo>
                    <a:pt x="346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" name="Google Shape;4027;p39">
              <a:extLst>
                <a:ext uri="{FF2B5EF4-FFF2-40B4-BE49-F238E27FC236}">
                  <a16:creationId xmlns:a16="http://schemas.microsoft.com/office/drawing/2014/main" id="{826CEEBC-5673-4FEF-B34C-12B3C45F1697}"/>
                </a:ext>
              </a:extLst>
            </p:cNvPr>
            <p:cNvSpPr/>
            <p:nvPr/>
          </p:nvSpPr>
          <p:spPr>
            <a:xfrm>
              <a:off x="1547494" y="3633944"/>
              <a:ext cx="11013" cy="33740"/>
            </a:xfrm>
            <a:custGeom>
              <a:avLst/>
              <a:gdLst/>
              <a:ahLst/>
              <a:cxnLst/>
              <a:rect l="l" t="t" r="r" b="b"/>
              <a:pathLst>
                <a:path w="346" h="1060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893"/>
                  </a:lnTo>
                  <a:cubicBezTo>
                    <a:pt x="0" y="976"/>
                    <a:pt x="83" y="1060"/>
                    <a:pt x="167" y="1060"/>
                  </a:cubicBezTo>
                  <a:cubicBezTo>
                    <a:pt x="262" y="1060"/>
                    <a:pt x="333" y="976"/>
                    <a:pt x="333" y="893"/>
                  </a:cubicBezTo>
                  <a:lnTo>
                    <a:pt x="333" y="167"/>
                  </a:lnTo>
                  <a:cubicBezTo>
                    <a:pt x="345" y="72"/>
                    <a:pt x="274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55" name="Объект 2">
            <a:extLst>
              <a:ext uri="{FF2B5EF4-FFF2-40B4-BE49-F238E27FC236}">
                <a16:creationId xmlns:a16="http://schemas.microsoft.com/office/drawing/2014/main" id="{B56FFFD6-01AC-463A-941E-0D38D97555CD}"/>
              </a:ext>
            </a:extLst>
          </p:cNvPr>
          <p:cNvSpPr txBox="1">
            <a:spLocks/>
          </p:cNvSpPr>
          <p:nvPr/>
        </p:nvSpPr>
        <p:spPr>
          <a:xfrm>
            <a:off x="8207440" y="3313451"/>
            <a:ext cx="3203924" cy="24202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после 15 лет действия договора </a:t>
            </a:r>
          </a:p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при достижении </a:t>
            </a:r>
            <a:br>
              <a:rPr lang="en-US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55 лет (женщины) </a:t>
            </a:r>
            <a:b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и 60 лет (мужчины)</a:t>
            </a:r>
          </a:p>
          <a:p>
            <a:pPr marL="271463" indent="0">
              <a:lnSpc>
                <a:spcPts val="1800"/>
              </a:lnSpc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в особых жизненных ситуациях</a:t>
            </a:r>
            <a:endParaRPr lang="ru-RU" sz="1800" dirty="0"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None/>
            </a:pPr>
            <a:endParaRPr lang="ru-RU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Font typeface="Arial" panose="020B0604020202020204" pitchFamily="34" charset="0"/>
              <a:buNone/>
            </a:pPr>
            <a:endParaRPr lang="ru-RU" sz="18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5" name="Объект 2">
            <a:extLst>
              <a:ext uri="{FF2B5EF4-FFF2-40B4-BE49-F238E27FC236}">
                <a16:creationId xmlns:a16="http://schemas.microsoft.com/office/drawing/2014/main" id="{D52927FB-F886-43A4-82C6-41D8E24725B9}"/>
              </a:ext>
            </a:extLst>
          </p:cNvPr>
          <p:cNvSpPr txBox="1">
            <a:spLocks/>
          </p:cNvSpPr>
          <p:nvPr/>
        </p:nvSpPr>
        <p:spPr>
          <a:xfrm>
            <a:off x="4442863" y="3226294"/>
            <a:ext cx="3119292" cy="26813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добровольных взносов гражданина</a:t>
            </a:r>
            <a:endParaRPr lang="ru-RU" sz="1800" dirty="0">
              <a:highlight>
                <a:srgbClr val="FFFF00"/>
              </a:highlight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средств пенсионных накоплений по ОПС</a:t>
            </a: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софинансирования</a:t>
            </a: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b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государства </a:t>
            </a:r>
          </a:p>
          <a:p>
            <a:pPr marL="271463" indent="0">
              <a:lnSpc>
                <a:spcPts val="1800"/>
              </a:lnSpc>
              <a:buClr>
                <a:srgbClr val="0EB6B6"/>
              </a:buClr>
              <a:buNone/>
            </a:pPr>
            <a:r>
              <a:rPr lang="ru-RU" sz="1800" dirty="0">
                <a:latin typeface="Open Sans" pitchFamily="2" charset="0"/>
                <a:ea typeface="Open Sans" pitchFamily="2" charset="0"/>
                <a:cs typeface="Open Sans" pitchFamily="2" charset="0"/>
              </a:rPr>
              <a:t>инвестицио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нного дохода</a:t>
            </a:r>
          </a:p>
        </p:txBody>
      </p:sp>
      <p:grpSp>
        <p:nvGrpSpPr>
          <p:cNvPr id="74" name="Google Shape;1947;p35">
            <a:extLst>
              <a:ext uri="{FF2B5EF4-FFF2-40B4-BE49-F238E27FC236}">
                <a16:creationId xmlns:a16="http://schemas.microsoft.com/office/drawing/2014/main" id="{0EF87A77-7535-4DF2-BAE0-541B299BC62A}"/>
              </a:ext>
            </a:extLst>
          </p:cNvPr>
          <p:cNvGrpSpPr/>
          <p:nvPr/>
        </p:nvGrpSpPr>
        <p:grpSpPr>
          <a:xfrm>
            <a:off x="4390849" y="2092953"/>
            <a:ext cx="699617" cy="630290"/>
            <a:chOff x="3988156" y="3380210"/>
            <a:chExt cx="353954" cy="318880"/>
          </a:xfrm>
          <a:solidFill>
            <a:schemeClr val="bg1"/>
          </a:solidFill>
        </p:grpSpPr>
        <p:sp>
          <p:nvSpPr>
            <p:cNvPr id="76" name="Google Shape;1949;p35">
              <a:extLst>
                <a:ext uri="{FF2B5EF4-FFF2-40B4-BE49-F238E27FC236}">
                  <a16:creationId xmlns:a16="http://schemas.microsoft.com/office/drawing/2014/main" id="{D5C27C73-814C-44C5-85A2-033421486C99}"/>
                </a:ext>
              </a:extLst>
            </p:cNvPr>
            <p:cNvSpPr/>
            <p:nvPr/>
          </p:nvSpPr>
          <p:spPr>
            <a:xfrm>
              <a:off x="4188988" y="3398001"/>
              <a:ext cx="81510" cy="81510"/>
            </a:xfrm>
            <a:custGeom>
              <a:avLst/>
              <a:gdLst/>
              <a:ahLst/>
              <a:cxnLst/>
              <a:rect l="l" t="t" r="r" b="b"/>
              <a:pathLst>
                <a:path w="2561" h="2561" extrusionOk="0">
                  <a:moveTo>
                    <a:pt x="1287" y="311"/>
                  </a:moveTo>
                  <a:cubicBezTo>
                    <a:pt x="1823" y="311"/>
                    <a:pt x="2251" y="739"/>
                    <a:pt x="2251" y="1275"/>
                  </a:cubicBezTo>
                  <a:cubicBezTo>
                    <a:pt x="2251" y="1811"/>
                    <a:pt x="1823" y="2251"/>
                    <a:pt x="1287" y="2251"/>
                  </a:cubicBezTo>
                  <a:cubicBezTo>
                    <a:pt x="751" y="2251"/>
                    <a:pt x="310" y="1811"/>
                    <a:pt x="310" y="1275"/>
                  </a:cubicBezTo>
                  <a:cubicBezTo>
                    <a:pt x="310" y="739"/>
                    <a:pt x="751" y="311"/>
                    <a:pt x="1287" y="311"/>
                  </a:cubicBezTo>
                  <a:close/>
                  <a:moveTo>
                    <a:pt x="1287" y="1"/>
                  </a:moveTo>
                  <a:cubicBezTo>
                    <a:pt x="572" y="1"/>
                    <a:pt x="1" y="584"/>
                    <a:pt x="1" y="1275"/>
                  </a:cubicBezTo>
                  <a:cubicBezTo>
                    <a:pt x="1" y="1989"/>
                    <a:pt x="584" y="2561"/>
                    <a:pt x="1287" y="2561"/>
                  </a:cubicBezTo>
                  <a:cubicBezTo>
                    <a:pt x="2001" y="2561"/>
                    <a:pt x="2561" y="1977"/>
                    <a:pt x="2561" y="1275"/>
                  </a:cubicBezTo>
                  <a:cubicBezTo>
                    <a:pt x="2561" y="584"/>
                    <a:pt x="2001" y="1"/>
                    <a:pt x="1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50;p35">
              <a:extLst>
                <a:ext uri="{FF2B5EF4-FFF2-40B4-BE49-F238E27FC236}">
                  <a16:creationId xmlns:a16="http://schemas.microsoft.com/office/drawing/2014/main" id="{BFCDA1F7-3CDA-4FAB-8241-F6475F62662D}"/>
                </a:ext>
              </a:extLst>
            </p:cNvPr>
            <p:cNvSpPr/>
            <p:nvPr/>
          </p:nvSpPr>
          <p:spPr>
            <a:xfrm>
              <a:off x="4090863" y="3380210"/>
              <a:ext cx="195930" cy="146311"/>
            </a:xfrm>
            <a:custGeom>
              <a:avLst/>
              <a:gdLst/>
              <a:ahLst/>
              <a:cxnLst/>
              <a:rect l="l" t="t" r="r" b="b"/>
              <a:pathLst>
                <a:path w="6156" h="4597" extrusionOk="0">
                  <a:moveTo>
                    <a:pt x="1810" y="1834"/>
                  </a:moveTo>
                  <a:cubicBezTo>
                    <a:pt x="2131" y="1834"/>
                    <a:pt x="2429" y="2001"/>
                    <a:pt x="2608" y="2274"/>
                  </a:cubicBezTo>
                  <a:cubicBezTo>
                    <a:pt x="2643" y="2405"/>
                    <a:pt x="2703" y="2536"/>
                    <a:pt x="2762" y="2667"/>
                  </a:cubicBezTo>
                  <a:cubicBezTo>
                    <a:pt x="2762" y="2715"/>
                    <a:pt x="2774" y="2763"/>
                    <a:pt x="2774" y="2810"/>
                  </a:cubicBezTo>
                  <a:cubicBezTo>
                    <a:pt x="2774" y="3346"/>
                    <a:pt x="2346" y="3775"/>
                    <a:pt x="1810" y="3775"/>
                  </a:cubicBezTo>
                  <a:cubicBezTo>
                    <a:pt x="1274" y="3775"/>
                    <a:pt x="834" y="3346"/>
                    <a:pt x="834" y="2810"/>
                  </a:cubicBezTo>
                  <a:cubicBezTo>
                    <a:pt x="834" y="2274"/>
                    <a:pt x="1274" y="1834"/>
                    <a:pt x="1810" y="1834"/>
                  </a:cubicBezTo>
                  <a:close/>
                  <a:moveTo>
                    <a:pt x="1810" y="1322"/>
                  </a:moveTo>
                  <a:cubicBezTo>
                    <a:pt x="2084" y="1322"/>
                    <a:pt x="2346" y="1393"/>
                    <a:pt x="2584" y="1536"/>
                  </a:cubicBezTo>
                  <a:cubicBezTo>
                    <a:pt x="2560" y="1620"/>
                    <a:pt x="2560" y="1703"/>
                    <a:pt x="2548" y="1774"/>
                  </a:cubicBezTo>
                  <a:cubicBezTo>
                    <a:pt x="2346" y="1632"/>
                    <a:pt x="2072" y="1536"/>
                    <a:pt x="1810" y="1536"/>
                  </a:cubicBezTo>
                  <a:cubicBezTo>
                    <a:pt x="1096" y="1536"/>
                    <a:pt x="524" y="2120"/>
                    <a:pt x="524" y="2822"/>
                  </a:cubicBezTo>
                  <a:cubicBezTo>
                    <a:pt x="524" y="3537"/>
                    <a:pt x="1107" y="4096"/>
                    <a:pt x="1810" y="4096"/>
                  </a:cubicBezTo>
                  <a:cubicBezTo>
                    <a:pt x="2417" y="4096"/>
                    <a:pt x="2917" y="3668"/>
                    <a:pt x="3060" y="3108"/>
                  </a:cubicBezTo>
                  <a:cubicBezTo>
                    <a:pt x="3120" y="3167"/>
                    <a:pt x="3155" y="3203"/>
                    <a:pt x="3239" y="3263"/>
                  </a:cubicBezTo>
                  <a:cubicBezTo>
                    <a:pt x="3036" y="3882"/>
                    <a:pt x="2477" y="4299"/>
                    <a:pt x="1810" y="4299"/>
                  </a:cubicBezTo>
                  <a:cubicBezTo>
                    <a:pt x="988" y="4299"/>
                    <a:pt x="322" y="3620"/>
                    <a:pt x="322" y="2810"/>
                  </a:cubicBezTo>
                  <a:cubicBezTo>
                    <a:pt x="322" y="1989"/>
                    <a:pt x="988" y="1322"/>
                    <a:pt x="1810" y="1322"/>
                  </a:cubicBezTo>
                  <a:close/>
                  <a:moveTo>
                    <a:pt x="4382" y="0"/>
                  </a:moveTo>
                  <a:cubicBezTo>
                    <a:pt x="3608" y="0"/>
                    <a:pt x="2929" y="500"/>
                    <a:pt x="2679" y="1179"/>
                  </a:cubicBezTo>
                  <a:cubicBezTo>
                    <a:pt x="2417" y="1036"/>
                    <a:pt x="2131" y="953"/>
                    <a:pt x="1822" y="953"/>
                  </a:cubicBezTo>
                  <a:cubicBezTo>
                    <a:pt x="822" y="953"/>
                    <a:pt x="0" y="1774"/>
                    <a:pt x="0" y="2775"/>
                  </a:cubicBezTo>
                  <a:cubicBezTo>
                    <a:pt x="0" y="3775"/>
                    <a:pt x="822" y="4596"/>
                    <a:pt x="1822" y="4596"/>
                  </a:cubicBezTo>
                  <a:cubicBezTo>
                    <a:pt x="2596" y="4596"/>
                    <a:pt x="3262" y="4120"/>
                    <a:pt x="3512" y="3417"/>
                  </a:cubicBezTo>
                  <a:cubicBezTo>
                    <a:pt x="3763" y="3548"/>
                    <a:pt x="4060" y="3644"/>
                    <a:pt x="4382" y="3644"/>
                  </a:cubicBezTo>
                  <a:cubicBezTo>
                    <a:pt x="4798" y="3644"/>
                    <a:pt x="5191" y="3489"/>
                    <a:pt x="5513" y="3239"/>
                  </a:cubicBezTo>
                  <a:cubicBezTo>
                    <a:pt x="5822" y="2989"/>
                    <a:pt x="6049" y="2632"/>
                    <a:pt x="6132" y="2239"/>
                  </a:cubicBezTo>
                  <a:cubicBezTo>
                    <a:pt x="6156" y="2167"/>
                    <a:pt x="6096" y="2072"/>
                    <a:pt x="6013" y="2060"/>
                  </a:cubicBezTo>
                  <a:cubicBezTo>
                    <a:pt x="6004" y="2059"/>
                    <a:pt x="5996" y="2058"/>
                    <a:pt x="5987" y="2058"/>
                  </a:cubicBezTo>
                  <a:cubicBezTo>
                    <a:pt x="5911" y="2058"/>
                    <a:pt x="5833" y="2104"/>
                    <a:pt x="5822" y="2179"/>
                  </a:cubicBezTo>
                  <a:cubicBezTo>
                    <a:pt x="5656" y="2870"/>
                    <a:pt x="5060" y="3322"/>
                    <a:pt x="4370" y="3322"/>
                  </a:cubicBezTo>
                  <a:cubicBezTo>
                    <a:pt x="3834" y="3322"/>
                    <a:pt x="3334" y="3048"/>
                    <a:pt x="3072" y="2572"/>
                  </a:cubicBezTo>
                  <a:cubicBezTo>
                    <a:pt x="3036" y="2417"/>
                    <a:pt x="2977" y="2274"/>
                    <a:pt x="2905" y="2132"/>
                  </a:cubicBezTo>
                  <a:cubicBezTo>
                    <a:pt x="2715" y="1215"/>
                    <a:pt x="3429" y="334"/>
                    <a:pt x="4370" y="334"/>
                  </a:cubicBezTo>
                  <a:cubicBezTo>
                    <a:pt x="5060" y="334"/>
                    <a:pt x="5656" y="810"/>
                    <a:pt x="5822" y="1477"/>
                  </a:cubicBezTo>
                  <a:cubicBezTo>
                    <a:pt x="5832" y="1556"/>
                    <a:pt x="5899" y="1602"/>
                    <a:pt x="5969" y="1602"/>
                  </a:cubicBezTo>
                  <a:cubicBezTo>
                    <a:pt x="5984" y="1602"/>
                    <a:pt x="5998" y="1600"/>
                    <a:pt x="6013" y="1596"/>
                  </a:cubicBezTo>
                  <a:cubicBezTo>
                    <a:pt x="6108" y="1584"/>
                    <a:pt x="6144" y="1489"/>
                    <a:pt x="6132" y="1405"/>
                  </a:cubicBezTo>
                  <a:cubicBezTo>
                    <a:pt x="6049" y="1024"/>
                    <a:pt x="5822" y="667"/>
                    <a:pt x="5513" y="405"/>
                  </a:cubicBezTo>
                  <a:cubicBezTo>
                    <a:pt x="5191" y="155"/>
                    <a:pt x="4775" y="0"/>
                    <a:pt x="43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52;p35">
              <a:extLst>
                <a:ext uri="{FF2B5EF4-FFF2-40B4-BE49-F238E27FC236}">
                  <a16:creationId xmlns:a16="http://schemas.microsoft.com/office/drawing/2014/main" id="{6B232E2D-B54D-4FE6-ADC9-B8EC0229E566}"/>
                </a:ext>
              </a:extLst>
            </p:cNvPr>
            <p:cNvSpPr/>
            <p:nvPr/>
          </p:nvSpPr>
          <p:spPr>
            <a:xfrm>
              <a:off x="3988156" y="3495935"/>
              <a:ext cx="353954" cy="203155"/>
            </a:xfrm>
            <a:custGeom>
              <a:avLst/>
              <a:gdLst/>
              <a:ahLst/>
              <a:cxnLst/>
              <a:rect l="l" t="t" r="r" b="b"/>
              <a:pathLst>
                <a:path w="11121" h="6383" extrusionOk="0">
                  <a:moveTo>
                    <a:pt x="3525" y="1884"/>
                  </a:moveTo>
                  <a:cubicBezTo>
                    <a:pt x="3540" y="1884"/>
                    <a:pt x="3561" y="1898"/>
                    <a:pt x="3561" y="1925"/>
                  </a:cubicBezTo>
                  <a:cubicBezTo>
                    <a:pt x="3632" y="2103"/>
                    <a:pt x="4632" y="4770"/>
                    <a:pt x="4680" y="4854"/>
                  </a:cubicBezTo>
                  <a:cubicBezTo>
                    <a:pt x="4692" y="4865"/>
                    <a:pt x="4680" y="4901"/>
                    <a:pt x="4644" y="4901"/>
                  </a:cubicBezTo>
                  <a:lnTo>
                    <a:pt x="3930" y="5163"/>
                  </a:lnTo>
                  <a:cubicBezTo>
                    <a:pt x="3882" y="5032"/>
                    <a:pt x="2870" y="2341"/>
                    <a:pt x="2799" y="2163"/>
                  </a:cubicBezTo>
                  <a:lnTo>
                    <a:pt x="3513" y="1889"/>
                  </a:lnTo>
                  <a:cubicBezTo>
                    <a:pt x="3516" y="1886"/>
                    <a:pt x="3520" y="1884"/>
                    <a:pt x="3525" y="1884"/>
                  </a:cubicBezTo>
                  <a:close/>
                  <a:moveTo>
                    <a:pt x="2501" y="2294"/>
                  </a:moveTo>
                  <a:lnTo>
                    <a:pt x="3632" y="5306"/>
                  </a:lnTo>
                  <a:cubicBezTo>
                    <a:pt x="3096" y="5496"/>
                    <a:pt x="1763" y="5997"/>
                    <a:pt x="1536" y="6092"/>
                  </a:cubicBezTo>
                  <a:cubicBezTo>
                    <a:pt x="1528" y="6095"/>
                    <a:pt x="1520" y="6096"/>
                    <a:pt x="1511" y="6096"/>
                  </a:cubicBezTo>
                  <a:cubicBezTo>
                    <a:pt x="1485" y="6096"/>
                    <a:pt x="1459" y="6081"/>
                    <a:pt x="1441" y="6044"/>
                  </a:cubicBezTo>
                  <a:lnTo>
                    <a:pt x="358" y="3175"/>
                  </a:lnTo>
                  <a:cubicBezTo>
                    <a:pt x="346" y="3139"/>
                    <a:pt x="358" y="3103"/>
                    <a:pt x="405" y="3080"/>
                  </a:cubicBezTo>
                  <a:cubicBezTo>
                    <a:pt x="1084" y="2829"/>
                    <a:pt x="2025" y="2472"/>
                    <a:pt x="2501" y="2294"/>
                  </a:cubicBezTo>
                  <a:close/>
                  <a:moveTo>
                    <a:pt x="10195" y="0"/>
                  </a:moveTo>
                  <a:cubicBezTo>
                    <a:pt x="9949" y="0"/>
                    <a:pt x="9714" y="126"/>
                    <a:pt x="9537" y="282"/>
                  </a:cubicBezTo>
                  <a:lnTo>
                    <a:pt x="7835" y="1698"/>
                  </a:lnTo>
                  <a:cubicBezTo>
                    <a:pt x="7740" y="1496"/>
                    <a:pt x="7537" y="1282"/>
                    <a:pt x="7144" y="1282"/>
                  </a:cubicBezTo>
                  <a:cubicBezTo>
                    <a:pt x="6745" y="1282"/>
                    <a:pt x="6434" y="1280"/>
                    <a:pt x="6185" y="1280"/>
                  </a:cubicBezTo>
                  <a:cubicBezTo>
                    <a:pt x="5437" y="1280"/>
                    <a:pt x="5254" y="1294"/>
                    <a:pt x="4977" y="1401"/>
                  </a:cubicBezTo>
                  <a:lnTo>
                    <a:pt x="3882" y="1853"/>
                  </a:lnTo>
                  <a:lnTo>
                    <a:pt x="3870" y="1806"/>
                  </a:lnTo>
                  <a:cubicBezTo>
                    <a:pt x="3814" y="1665"/>
                    <a:pt x="3669" y="1569"/>
                    <a:pt x="3523" y="1569"/>
                  </a:cubicBezTo>
                  <a:cubicBezTo>
                    <a:pt x="3484" y="1569"/>
                    <a:pt x="3444" y="1576"/>
                    <a:pt x="3406" y="1591"/>
                  </a:cubicBezTo>
                  <a:lnTo>
                    <a:pt x="2596" y="1913"/>
                  </a:lnTo>
                  <a:cubicBezTo>
                    <a:pt x="2239" y="2044"/>
                    <a:pt x="1084" y="2472"/>
                    <a:pt x="298" y="2770"/>
                  </a:cubicBezTo>
                  <a:cubicBezTo>
                    <a:pt x="108" y="2841"/>
                    <a:pt x="1" y="3068"/>
                    <a:pt x="72" y="3258"/>
                  </a:cubicBezTo>
                  <a:lnTo>
                    <a:pt x="1167" y="6139"/>
                  </a:lnTo>
                  <a:cubicBezTo>
                    <a:pt x="1222" y="6285"/>
                    <a:pt x="1368" y="6382"/>
                    <a:pt x="1518" y="6382"/>
                  </a:cubicBezTo>
                  <a:cubicBezTo>
                    <a:pt x="1564" y="6382"/>
                    <a:pt x="1611" y="6373"/>
                    <a:pt x="1656" y="6354"/>
                  </a:cubicBezTo>
                  <a:cubicBezTo>
                    <a:pt x="1906" y="6270"/>
                    <a:pt x="3549" y="5639"/>
                    <a:pt x="3894" y="5508"/>
                  </a:cubicBezTo>
                  <a:lnTo>
                    <a:pt x="4763" y="5175"/>
                  </a:lnTo>
                  <a:cubicBezTo>
                    <a:pt x="4942" y="5104"/>
                    <a:pt x="5049" y="4901"/>
                    <a:pt x="4965" y="4723"/>
                  </a:cubicBezTo>
                  <a:lnTo>
                    <a:pt x="4954" y="4675"/>
                  </a:lnTo>
                  <a:cubicBezTo>
                    <a:pt x="5525" y="4437"/>
                    <a:pt x="5537" y="4413"/>
                    <a:pt x="6120" y="4413"/>
                  </a:cubicBezTo>
                  <a:cubicBezTo>
                    <a:pt x="6204" y="4413"/>
                    <a:pt x="6275" y="4330"/>
                    <a:pt x="6275" y="4246"/>
                  </a:cubicBezTo>
                  <a:cubicBezTo>
                    <a:pt x="6275" y="4151"/>
                    <a:pt x="6204" y="4080"/>
                    <a:pt x="6120" y="4080"/>
                  </a:cubicBezTo>
                  <a:cubicBezTo>
                    <a:pt x="5477" y="4080"/>
                    <a:pt x="5418" y="4127"/>
                    <a:pt x="4834" y="4377"/>
                  </a:cubicBezTo>
                  <a:lnTo>
                    <a:pt x="3989" y="2127"/>
                  </a:lnTo>
                  <a:lnTo>
                    <a:pt x="5073" y="1686"/>
                  </a:lnTo>
                  <a:cubicBezTo>
                    <a:pt x="5294" y="1601"/>
                    <a:pt x="5460" y="1589"/>
                    <a:pt x="6106" y="1589"/>
                  </a:cubicBezTo>
                  <a:cubicBezTo>
                    <a:pt x="6364" y="1589"/>
                    <a:pt x="6699" y="1591"/>
                    <a:pt x="7144" y="1591"/>
                  </a:cubicBezTo>
                  <a:cubicBezTo>
                    <a:pt x="7323" y="1591"/>
                    <a:pt x="7442" y="1651"/>
                    <a:pt x="7513" y="1770"/>
                  </a:cubicBezTo>
                  <a:cubicBezTo>
                    <a:pt x="7573" y="1865"/>
                    <a:pt x="7573" y="1948"/>
                    <a:pt x="7585" y="1984"/>
                  </a:cubicBezTo>
                  <a:cubicBezTo>
                    <a:pt x="7585" y="2044"/>
                    <a:pt x="7549" y="2341"/>
                    <a:pt x="7263" y="2389"/>
                  </a:cubicBezTo>
                  <a:cubicBezTo>
                    <a:pt x="6835" y="2460"/>
                    <a:pt x="5882" y="2591"/>
                    <a:pt x="5882" y="2591"/>
                  </a:cubicBezTo>
                  <a:cubicBezTo>
                    <a:pt x="5787" y="2603"/>
                    <a:pt x="5727" y="2687"/>
                    <a:pt x="5739" y="2770"/>
                  </a:cubicBezTo>
                  <a:cubicBezTo>
                    <a:pt x="5763" y="2841"/>
                    <a:pt x="5823" y="2901"/>
                    <a:pt x="5906" y="2901"/>
                  </a:cubicBezTo>
                  <a:lnTo>
                    <a:pt x="5942" y="2901"/>
                  </a:lnTo>
                  <a:cubicBezTo>
                    <a:pt x="5954" y="2901"/>
                    <a:pt x="6894" y="2770"/>
                    <a:pt x="7335" y="2699"/>
                  </a:cubicBezTo>
                  <a:cubicBezTo>
                    <a:pt x="7740" y="2627"/>
                    <a:pt x="7882" y="2282"/>
                    <a:pt x="7918" y="2056"/>
                  </a:cubicBezTo>
                  <a:lnTo>
                    <a:pt x="9764" y="520"/>
                  </a:lnTo>
                  <a:cubicBezTo>
                    <a:pt x="9875" y="408"/>
                    <a:pt x="10028" y="311"/>
                    <a:pt x="10188" y="311"/>
                  </a:cubicBezTo>
                  <a:cubicBezTo>
                    <a:pt x="10285" y="311"/>
                    <a:pt x="10384" y="347"/>
                    <a:pt x="10478" y="436"/>
                  </a:cubicBezTo>
                  <a:cubicBezTo>
                    <a:pt x="10776" y="734"/>
                    <a:pt x="10502" y="1091"/>
                    <a:pt x="10430" y="1151"/>
                  </a:cubicBezTo>
                  <a:cubicBezTo>
                    <a:pt x="10359" y="1222"/>
                    <a:pt x="8097" y="3651"/>
                    <a:pt x="8097" y="3651"/>
                  </a:cubicBezTo>
                  <a:cubicBezTo>
                    <a:pt x="7763" y="4020"/>
                    <a:pt x="7323" y="4080"/>
                    <a:pt x="7144" y="4092"/>
                  </a:cubicBezTo>
                  <a:lnTo>
                    <a:pt x="6847" y="4092"/>
                  </a:lnTo>
                  <a:cubicBezTo>
                    <a:pt x="6751" y="4092"/>
                    <a:pt x="6680" y="4175"/>
                    <a:pt x="6680" y="4258"/>
                  </a:cubicBezTo>
                  <a:cubicBezTo>
                    <a:pt x="6680" y="4353"/>
                    <a:pt x="6751" y="4425"/>
                    <a:pt x="6847" y="4425"/>
                  </a:cubicBezTo>
                  <a:lnTo>
                    <a:pt x="7156" y="4425"/>
                  </a:lnTo>
                  <a:cubicBezTo>
                    <a:pt x="7382" y="4413"/>
                    <a:pt x="7918" y="4330"/>
                    <a:pt x="8335" y="3877"/>
                  </a:cubicBezTo>
                  <a:cubicBezTo>
                    <a:pt x="10669" y="1377"/>
                    <a:pt x="10669" y="1377"/>
                    <a:pt x="10669" y="1353"/>
                  </a:cubicBezTo>
                  <a:cubicBezTo>
                    <a:pt x="10883" y="1151"/>
                    <a:pt x="11121" y="627"/>
                    <a:pt x="10704" y="210"/>
                  </a:cubicBezTo>
                  <a:cubicBezTo>
                    <a:pt x="10539" y="60"/>
                    <a:pt x="10365" y="0"/>
                    <a:pt x="10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D9229E0-4A64-4C45-8DF3-772FC7D14ACA}"/>
              </a:ext>
            </a:extLst>
          </p:cNvPr>
          <p:cNvGrpSpPr/>
          <p:nvPr/>
        </p:nvGrpSpPr>
        <p:grpSpPr>
          <a:xfrm>
            <a:off x="8096616" y="2079168"/>
            <a:ext cx="668428" cy="657860"/>
            <a:chOff x="10344147" y="5261922"/>
            <a:chExt cx="965190" cy="949930"/>
          </a:xfrm>
          <a:solidFill>
            <a:schemeClr val="bg1"/>
          </a:solidFill>
        </p:grpSpPr>
        <p:grpSp>
          <p:nvGrpSpPr>
            <p:cNvPr id="32" name="Google Shape;683;p33">
              <a:extLst>
                <a:ext uri="{FF2B5EF4-FFF2-40B4-BE49-F238E27FC236}">
                  <a16:creationId xmlns:a16="http://schemas.microsoft.com/office/drawing/2014/main" id="{A9EAA04C-726C-4250-9AC4-F93E5F5CDFDF}"/>
                </a:ext>
              </a:extLst>
            </p:cNvPr>
            <p:cNvGrpSpPr/>
            <p:nvPr/>
          </p:nvGrpSpPr>
          <p:grpSpPr>
            <a:xfrm>
              <a:off x="10344147" y="5261922"/>
              <a:ext cx="965190" cy="949930"/>
              <a:chOff x="4687894" y="2289713"/>
              <a:chExt cx="359594" cy="353909"/>
            </a:xfrm>
            <a:grpFill/>
          </p:grpSpPr>
          <p:sp>
            <p:nvSpPr>
              <p:cNvPr id="33" name="Google Shape;684;p33">
                <a:extLst>
                  <a:ext uri="{FF2B5EF4-FFF2-40B4-BE49-F238E27FC236}">
                    <a16:creationId xmlns:a16="http://schemas.microsoft.com/office/drawing/2014/main" id="{A0741FF3-F693-4213-A1C0-19EF65940183}"/>
                  </a:ext>
                </a:extLst>
              </p:cNvPr>
              <p:cNvSpPr/>
              <p:nvPr/>
            </p:nvSpPr>
            <p:spPr>
              <a:xfrm>
                <a:off x="4955207" y="2477227"/>
                <a:ext cx="34041" cy="22356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704" extrusionOk="0">
                    <a:moveTo>
                      <a:pt x="167" y="1"/>
                    </a:moveTo>
                    <a:cubicBezTo>
                      <a:pt x="72" y="1"/>
                      <a:pt x="0" y="72"/>
                      <a:pt x="0" y="168"/>
                    </a:cubicBezTo>
                    <a:cubicBezTo>
                      <a:pt x="0" y="465"/>
                      <a:pt x="238" y="703"/>
                      <a:pt x="536" y="703"/>
                    </a:cubicBezTo>
                    <a:cubicBezTo>
                      <a:pt x="834" y="703"/>
                      <a:pt x="1072" y="465"/>
                      <a:pt x="1072" y="168"/>
                    </a:cubicBezTo>
                    <a:cubicBezTo>
                      <a:pt x="1072" y="72"/>
                      <a:pt x="1000" y="1"/>
                      <a:pt x="905" y="1"/>
                    </a:cubicBezTo>
                    <a:cubicBezTo>
                      <a:pt x="822" y="1"/>
                      <a:pt x="750" y="72"/>
                      <a:pt x="750" y="168"/>
                    </a:cubicBezTo>
                    <a:cubicBezTo>
                      <a:pt x="750" y="287"/>
                      <a:pt x="655" y="370"/>
                      <a:pt x="536" y="370"/>
                    </a:cubicBezTo>
                    <a:cubicBezTo>
                      <a:pt x="417" y="370"/>
                      <a:pt x="334" y="287"/>
                      <a:pt x="334" y="168"/>
                    </a:cubicBezTo>
                    <a:cubicBezTo>
                      <a:pt x="334" y="72"/>
                      <a:pt x="250" y="1"/>
                      <a:pt x="16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685;p33">
                <a:extLst>
                  <a:ext uri="{FF2B5EF4-FFF2-40B4-BE49-F238E27FC236}">
                    <a16:creationId xmlns:a16="http://schemas.microsoft.com/office/drawing/2014/main" id="{DEF3F913-AAFB-4DB7-AD07-2136599B1B62}"/>
                  </a:ext>
                </a:extLst>
              </p:cNvPr>
              <p:cNvSpPr/>
              <p:nvPr/>
            </p:nvSpPr>
            <p:spPr>
              <a:xfrm>
                <a:off x="4687894" y="2289713"/>
                <a:ext cx="359594" cy="353909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11145" extrusionOk="0">
                    <a:moveTo>
                      <a:pt x="9180" y="3036"/>
                    </a:moveTo>
                    <a:cubicBezTo>
                      <a:pt x="9204" y="3036"/>
                      <a:pt x="9228" y="3036"/>
                      <a:pt x="9240" y="3048"/>
                    </a:cubicBezTo>
                    <a:cubicBezTo>
                      <a:pt x="9299" y="3108"/>
                      <a:pt x="9371" y="3417"/>
                      <a:pt x="9299" y="3977"/>
                    </a:cubicBezTo>
                    <a:cubicBezTo>
                      <a:pt x="9240" y="4513"/>
                      <a:pt x="9061" y="4989"/>
                      <a:pt x="8895" y="5072"/>
                    </a:cubicBezTo>
                    <a:cubicBezTo>
                      <a:pt x="8813" y="5119"/>
                      <a:pt x="8682" y="5149"/>
                      <a:pt x="8533" y="5149"/>
                    </a:cubicBezTo>
                    <a:cubicBezTo>
                      <a:pt x="8336" y="5149"/>
                      <a:pt x="8108" y="5096"/>
                      <a:pt x="7918" y="4953"/>
                    </a:cubicBezTo>
                    <a:cubicBezTo>
                      <a:pt x="7573" y="4703"/>
                      <a:pt x="7466" y="4263"/>
                      <a:pt x="7585" y="3667"/>
                    </a:cubicBezTo>
                    <a:cubicBezTo>
                      <a:pt x="7597" y="3608"/>
                      <a:pt x="7644" y="3572"/>
                      <a:pt x="7704" y="3537"/>
                    </a:cubicBezTo>
                    <a:cubicBezTo>
                      <a:pt x="8526" y="3167"/>
                      <a:pt x="9002" y="3036"/>
                      <a:pt x="9180" y="3036"/>
                    </a:cubicBezTo>
                    <a:close/>
                    <a:moveTo>
                      <a:pt x="620" y="5608"/>
                    </a:moveTo>
                    <a:cubicBezTo>
                      <a:pt x="691" y="5620"/>
                      <a:pt x="798" y="5703"/>
                      <a:pt x="858" y="5846"/>
                    </a:cubicBezTo>
                    <a:cubicBezTo>
                      <a:pt x="870" y="5882"/>
                      <a:pt x="894" y="5942"/>
                      <a:pt x="894" y="6001"/>
                    </a:cubicBezTo>
                    <a:cubicBezTo>
                      <a:pt x="667" y="5953"/>
                      <a:pt x="501" y="5882"/>
                      <a:pt x="453" y="5799"/>
                    </a:cubicBezTo>
                    <a:cubicBezTo>
                      <a:pt x="441" y="5775"/>
                      <a:pt x="489" y="5703"/>
                      <a:pt x="501" y="5668"/>
                    </a:cubicBezTo>
                    <a:cubicBezTo>
                      <a:pt x="548" y="5608"/>
                      <a:pt x="572" y="5608"/>
                      <a:pt x="608" y="5608"/>
                    </a:cubicBezTo>
                    <a:close/>
                    <a:moveTo>
                      <a:pt x="5073" y="0"/>
                    </a:moveTo>
                    <a:cubicBezTo>
                      <a:pt x="4477" y="0"/>
                      <a:pt x="3906" y="238"/>
                      <a:pt x="3477" y="655"/>
                    </a:cubicBezTo>
                    <a:cubicBezTo>
                      <a:pt x="3049" y="1084"/>
                      <a:pt x="2822" y="1632"/>
                      <a:pt x="2822" y="2239"/>
                    </a:cubicBezTo>
                    <a:cubicBezTo>
                      <a:pt x="2822" y="2834"/>
                      <a:pt x="3061" y="3406"/>
                      <a:pt x="3477" y="3834"/>
                    </a:cubicBezTo>
                    <a:cubicBezTo>
                      <a:pt x="3596" y="3953"/>
                      <a:pt x="3727" y="4060"/>
                      <a:pt x="3882" y="4144"/>
                    </a:cubicBezTo>
                    <a:cubicBezTo>
                      <a:pt x="3775" y="4179"/>
                      <a:pt x="3668" y="4203"/>
                      <a:pt x="3584" y="4239"/>
                    </a:cubicBezTo>
                    <a:cubicBezTo>
                      <a:pt x="3489" y="4263"/>
                      <a:pt x="3453" y="4358"/>
                      <a:pt x="3477" y="4441"/>
                    </a:cubicBezTo>
                    <a:cubicBezTo>
                      <a:pt x="3505" y="4515"/>
                      <a:pt x="3561" y="4560"/>
                      <a:pt x="3629" y="4560"/>
                    </a:cubicBezTo>
                    <a:cubicBezTo>
                      <a:pt x="3649" y="4560"/>
                      <a:pt x="3670" y="4557"/>
                      <a:pt x="3692" y="4549"/>
                    </a:cubicBezTo>
                    <a:cubicBezTo>
                      <a:pt x="4138" y="4400"/>
                      <a:pt x="4608" y="4325"/>
                      <a:pt x="5079" y="4325"/>
                    </a:cubicBezTo>
                    <a:cubicBezTo>
                      <a:pt x="5549" y="4325"/>
                      <a:pt x="6019" y="4400"/>
                      <a:pt x="6466" y="4549"/>
                    </a:cubicBezTo>
                    <a:cubicBezTo>
                      <a:pt x="6490" y="4549"/>
                      <a:pt x="6501" y="4560"/>
                      <a:pt x="6525" y="4560"/>
                    </a:cubicBezTo>
                    <a:cubicBezTo>
                      <a:pt x="6609" y="4560"/>
                      <a:pt x="6668" y="4525"/>
                      <a:pt x="6680" y="4441"/>
                    </a:cubicBezTo>
                    <a:cubicBezTo>
                      <a:pt x="6704" y="4358"/>
                      <a:pt x="6668" y="4263"/>
                      <a:pt x="6573" y="4239"/>
                    </a:cubicBezTo>
                    <a:cubicBezTo>
                      <a:pt x="6466" y="4203"/>
                      <a:pt x="6370" y="4179"/>
                      <a:pt x="6275" y="4144"/>
                    </a:cubicBezTo>
                    <a:cubicBezTo>
                      <a:pt x="6406" y="4060"/>
                      <a:pt x="6549" y="3953"/>
                      <a:pt x="6680" y="3834"/>
                    </a:cubicBezTo>
                    <a:cubicBezTo>
                      <a:pt x="6787" y="3727"/>
                      <a:pt x="6882" y="3608"/>
                      <a:pt x="6966" y="3477"/>
                    </a:cubicBezTo>
                    <a:cubicBezTo>
                      <a:pt x="7002" y="3489"/>
                      <a:pt x="7049" y="3489"/>
                      <a:pt x="7097" y="3513"/>
                    </a:cubicBezTo>
                    <a:lnTo>
                      <a:pt x="7275" y="3548"/>
                    </a:lnTo>
                    <a:lnTo>
                      <a:pt x="7275" y="3572"/>
                    </a:lnTo>
                    <a:cubicBezTo>
                      <a:pt x="7204" y="3953"/>
                      <a:pt x="7204" y="4287"/>
                      <a:pt x="7287" y="4560"/>
                    </a:cubicBezTo>
                    <a:cubicBezTo>
                      <a:pt x="7359" y="4822"/>
                      <a:pt x="7513" y="5025"/>
                      <a:pt x="7716" y="5180"/>
                    </a:cubicBezTo>
                    <a:cubicBezTo>
                      <a:pt x="7954" y="5358"/>
                      <a:pt x="8252" y="5430"/>
                      <a:pt x="8526" y="5430"/>
                    </a:cubicBezTo>
                    <a:cubicBezTo>
                      <a:pt x="8728" y="5430"/>
                      <a:pt x="8907" y="5382"/>
                      <a:pt x="9049" y="5311"/>
                    </a:cubicBezTo>
                    <a:cubicBezTo>
                      <a:pt x="9192" y="5215"/>
                      <a:pt x="9323" y="5037"/>
                      <a:pt x="9430" y="4763"/>
                    </a:cubicBezTo>
                    <a:cubicBezTo>
                      <a:pt x="9478" y="4822"/>
                      <a:pt x="9526" y="4882"/>
                      <a:pt x="9561" y="4930"/>
                    </a:cubicBezTo>
                    <a:cubicBezTo>
                      <a:pt x="9740" y="5168"/>
                      <a:pt x="9859" y="5418"/>
                      <a:pt x="9954" y="5692"/>
                    </a:cubicBezTo>
                    <a:cubicBezTo>
                      <a:pt x="10002" y="5858"/>
                      <a:pt x="10133" y="5977"/>
                      <a:pt x="10300" y="6037"/>
                    </a:cubicBezTo>
                    <a:lnTo>
                      <a:pt x="10752" y="6192"/>
                    </a:lnTo>
                    <a:cubicBezTo>
                      <a:pt x="10871" y="6239"/>
                      <a:pt x="10966" y="6334"/>
                      <a:pt x="10966" y="6465"/>
                    </a:cubicBezTo>
                    <a:lnTo>
                      <a:pt x="10966" y="7239"/>
                    </a:lnTo>
                    <a:cubicBezTo>
                      <a:pt x="10966" y="7382"/>
                      <a:pt x="10895" y="7477"/>
                      <a:pt x="10752" y="7525"/>
                    </a:cubicBezTo>
                    <a:lnTo>
                      <a:pt x="10014" y="7763"/>
                    </a:lnTo>
                    <a:cubicBezTo>
                      <a:pt x="9895" y="7811"/>
                      <a:pt x="9788" y="7882"/>
                      <a:pt x="9728" y="8001"/>
                    </a:cubicBezTo>
                    <a:cubicBezTo>
                      <a:pt x="9430" y="8513"/>
                      <a:pt x="8966" y="8930"/>
                      <a:pt x="8359" y="9252"/>
                    </a:cubicBezTo>
                    <a:cubicBezTo>
                      <a:pt x="8287" y="9287"/>
                      <a:pt x="8240" y="9359"/>
                      <a:pt x="8228" y="9430"/>
                    </a:cubicBezTo>
                    <a:lnTo>
                      <a:pt x="7990" y="10692"/>
                    </a:lnTo>
                    <a:cubicBezTo>
                      <a:pt x="7990" y="10728"/>
                      <a:pt x="7954" y="10752"/>
                      <a:pt x="7918" y="10752"/>
                    </a:cubicBezTo>
                    <a:lnTo>
                      <a:pt x="7144" y="10752"/>
                    </a:lnTo>
                    <a:cubicBezTo>
                      <a:pt x="7109" y="10752"/>
                      <a:pt x="7085" y="10728"/>
                      <a:pt x="7061" y="10692"/>
                    </a:cubicBezTo>
                    <a:lnTo>
                      <a:pt x="6930" y="10002"/>
                    </a:lnTo>
                    <a:cubicBezTo>
                      <a:pt x="6897" y="9868"/>
                      <a:pt x="6800" y="9786"/>
                      <a:pt x="6661" y="9786"/>
                    </a:cubicBezTo>
                    <a:cubicBezTo>
                      <a:pt x="6652" y="9786"/>
                      <a:pt x="6642" y="9787"/>
                      <a:pt x="6632" y="9787"/>
                    </a:cubicBezTo>
                    <a:cubicBezTo>
                      <a:pt x="6299" y="9835"/>
                      <a:pt x="5954" y="9859"/>
                      <a:pt x="5608" y="9859"/>
                    </a:cubicBezTo>
                    <a:cubicBezTo>
                      <a:pt x="5358" y="9859"/>
                      <a:pt x="5097" y="9847"/>
                      <a:pt x="4846" y="9823"/>
                    </a:cubicBezTo>
                    <a:cubicBezTo>
                      <a:pt x="4833" y="9821"/>
                      <a:pt x="4819" y="9819"/>
                      <a:pt x="4806" y="9819"/>
                    </a:cubicBezTo>
                    <a:cubicBezTo>
                      <a:pt x="4692" y="9819"/>
                      <a:pt x="4593" y="9908"/>
                      <a:pt x="4561" y="10025"/>
                    </a:cubicBezTo>
                    <a:lnTo>
                      <a:pt x="4442" y="10692"/>
                    </a:lnTo>
                    <a:cubicBezTo>
                      <a:pt x="4442" y="10728"/>
                      <a:pt x="4418" y="10752"/>
                      <a:pt x="4370" y="10752"/>
                    </a:cubicBezTo>
                    <a:lnTo>
                      <a:pt x="3596" y="10752"/>
                    </a:lnTo>
                    <a:cubicBezTo>
                      <a:pt x="3573" y="10752"/>
                      <a:pt x="3537" y="10728"/>
                      <a:pt x="3525" y="10692"/>
                    </a:cubicBezTo>
                    <a:lnTo>
                      <a:pt x="3299" y="9502"/>
                    </a:lnTo>
                    <a:cubicBezTo>
                      <a:pt x="3287" y="9430"/>
                      <a:pt x="3239" y="9359"/>
                      <a:pt x="3168" y="9323"/>
                    </a:cubicBezTo>
                    <a:cubicBezTo>
                      <a:pt x="2108" y="8763"/>
                      <a:pt x="1560" y="7823"/>
                      <a:pt x="1560" y="6620"/>
                    </a:cubicBezTo>
                    <a:cubicBezTo>
                      <a:pt x="1560" y="6013"/>
                      <a:pt x="1691" y="5477"/>
                      <a:pt x="1965" y="5013"/>
                    </a:cubicBezTo>
                    <a:cubicBezTo>
                      <a:pt x="2215" y="4584"/>
                      <a:pt x="2572" y="4239"/>
                      <a:pt x="3037" y="3965"/>
                    </a:cubicBezTo>
                    <a:cubicBezTo>
                      <a:pt x="3108" y="3929"/>
                      <a:pt x="3132" y="3822"/>
                      <a:pt x="3096" y="3751"/>
                    </a:cubicBezTo>
                    <a:cubicBezTo>
                      <a:pt x="3065" y="3696"/>
                      <a:pt x="3008" y="3667"/>
                      <a:pt x="2952" y="3667"/>
                    </a:cubicBezTo>
                    <a:cubicBezTo>
                      <a:pt x="2923" y="3667"/>
                      <a:pt x="2895" y="3675"/>
                      <a:pt x="2870" y="3691"/>
                    </a:cubicBezTo>
                    <a:cubicBezTo>
                      <a:pt x="1977" y="4203"/>
                      <a:pt x="1429" y="5013"/>
                      <a:pt x="1275" y="6025"/>
                    </a:cubicBezTo>
                    <a:lnTo>
                      <a:pt x="1227" y="6025"/>
                    </a:lnTo>
                    <a:cubicBezTo>
                      <a:pt x="1227" y="5918"/>
                      <a:pt x="1215" y="5799"/>
                      <a:pt x="1167" y="5692"/>
                    </a:cubicBezTo>
                    <a:cubicBezTo>
                      <a:pt x="1084" y="5453"/>
                      <a:pt x="870" y="5299"/>
                      <a:pt x="667" y="5263"/>
                    </a:cubicBezTo>
                    <a:cubicBezTo>
                      <a:pt x="654" y="5262"/>
                      <a:pt x="640" y="5261"/>
                      <a:pt x="626" y="5261"/>
                    </a:cubicBezTo>
                    <a:cubicBezTo>
                      <a:pt x="474" y="5261"/>
                      <a:pt x="326" y="5323"/>
                      <a:pt x="239" y="5465"/>
                    </a:cubicBezTo>
                    <a:cubicBezTo>
                      <a:pt x="72" y="5668"/>
                      <a:pt x="96" y="5834"/>
                      <a:pt x="144" y="5942"/>
                    </a:cubicBezTo>
                    <a:cubicBezTo>
                      <a:pt x="239" y="6096"/>
                      <a:pt x="441" y="6239"/>
                      <a:pt x="798" y="6311"/>
                    </a:cubicBezTo>
                    <a:cubicBezTo>
                      <a:pt x="786" y="6323"/>
                      <a:pt x="786" y="6334"/>
                      <a:pt x="775" y="6358"/>
                    </a:cubicBezTo>
                    <a:cubicBezTo>
                      <a:pt x="560" y="6620"/>
                      <a:pt x="310" y="6680"/>
                      <a:pt x="155" y="6680"/>
                    </a:cubicBezTo>
                    <a:cubicBezTo>
                      <a:pt x="72" y="6680"/>
                      <a:pt x="1" y="6751"/>
                      <a:pt x="1" y="6858"/>
                    </a:cubicBezTo>
                    <a:cubicBezTo>
                      <a:pt x="1" y="6954"/>
                      <a:pt x="72" y="7025"/>
                      <a:pt x="155" y="7037"/>
                    </a:cubicBezTo>
                    <a:lnTo>
                      <a:pt x="191" y="7037"/>
                    </a:lnTo>
                    <a:cubicBezTo>
                      <a:pt x="394" y="7037"/>
                      <a:pt x="715" y="6966"/>
                      <a:pt x="1025" y="6573"/>
                    </a:cubicBezTo>
                    <a:cubicBezTo>
                      <a:pt x="1072" y="6513"/>
                      <a:pt x="1108" y="6442"/>
                      <a:pt x="1144" y="6382"/>
                    </a:cubicBezTo>
                    <a:cubicBezTo>
                      <a:pt x="1167" y="6382"/>
                      <a:pt x="1203" y="6382"/>
                      <a:pt x="1227" y="6394"/>
                    </a:cubicBezTo>
                    <a:cubicBezTo>
                      <a:pt x="1227" y="6489"/>
                      <a:pt x="1215" y="6573"/>
                      <a:pt x="1215" y="6668"/>
                    </a:cubicBezTo>
                    <a:cubicBezTo>
                      <a:pt x="1215" y="7347"/>
                      <a:pt x="1382" y="7954"/>
                      <a:pt x="1703" y="8478"/>
                    </a:cubicBezTo>
                    <a:cubicBezTo>
                      <a:pt x="2001" y="8954"/>
                      <a:pt x="2441" y="9359"/>
                      <a:pt x="2977" y="9644"/>
                    </a:cubicBezTo>
                    <a:lnTo>
                      <a:pt x="3192" y="10799"/>
                    </a:lnTo>
                    <a:cubicBezTo>
                      <a:pt x="3227" y="11002"/>
                      <a:pt x="3406" y="11133"/>
                      <a:pt x="3596" y="11133"/>
                    </a:cubicBezTo>
                    <a:lnTo>
                      <a:pt x="4370" y="11133"/>
                    </a:lnTo>
                    <a:cubicBezTo>
                      <a:pt x="4561" y="11133"/>
                      <a:pt x="4727" y="11002"/>
                      <a:pt x="4775" y="10799"/>
                    </a:cubicBezTo>
                    <a:lnTo>
                      <a:pt x="4894" y="10204"/>
                    </a:lnTo>
                    <a:cubicBezTo>
                      <a:pt x="5132" y="10240"/>
                      <a:pt x="5370" y="10252"/>
                      <a:pt x="5620" y="10252"/>
                    </a:cubicBezTo>
                    <a:cubicBezTo>
                      <a:pt x="5966" y="10252"/>
                      <a:pt x="6311" y="10228"/>
                      <a:pt x="6632" y="10180"/>
                    </a:cubicBezTo>
                    <a:lnTo>
                      <a:pt x="6751" y="10823"/>
                    </a:lnTo>
                    <a:cubicBezTo>
                      <a:pt x="6787" y="11014"/>
                      <a:pt x="6966" y="11145"/>
                      <a:pt x="7156" y="11145"/>
                    </a:cubicBezTo>
                    <a:lnTo>
                      <a:pt x="7930" y="11145"/>
                    </a:lnTo>
                    <a:cubicBezTo>
                      <a:pt x="8121" y="11145"/>
                      <a:pt x="8287" y="11014"/>
                      <a:pt x="8335" y="10823"/>
                    </a:cubicBezTo>
                    <a:lnTo>
                      <a:pt x="8573" y="9585"/>
                    </a:lnTo>
                    <a:cubicBezTo>
                      <a:pt x="9228" y="9240"/>
                      <a:pt x="9716" y="8775"/>
                      <a:pt x="10038" y="8228"/>
                    </a:cubicBezTo>
                    <a:cubicBezTo>
                      <a:pt x="10073" y="8180"/>
                      <a:pt x="10097" y="8156"/>
                      <a:pt x="10145" y="8132"/>
                    </a:cubicBezTo>
                    <a:lnTo>
                      <a:pt x="10895" y="7894"/>
                    </a:lnTo>
                    <a:cubicBezTo>
                      <a:pt x="11145" y="7811"/>
                      <a:pt x="11323" y="7573"/>
                      <a:pt x="11323" y="7299"/>
                    </a:cubicBezTo>
                    <a:lnTo>
                      <a:pt x="11323" y="6525"/>
                    </a:lnTo>
                    <a:cubicBezTo>
                      <a:pt x="11312" y="6251"/>
                      <a:pt x="11133" y="6013"/>
                      <a:pt x="10871" y="5918"/>
                    </a:cubicBezTo>
                    <a:lnTo>
                      <a:pt x="10419" y="5775"/>
                    </a:lnTo>
                    <a:cubicBezTo>
                      <a:pt x="10359" y="5763"/>
                      <a:pt x="10311" y="5715"/>
                      <a:pt x="10300" y="5644"/>
                    </a:cubicBezTo>
                    <a:cubicBezTo>
                      <a:pt x="10192" y="5322"/>
                      <a:pt x="10061" y="5049"/>
                      <a:pt x="9859" y="4775"/>
                    </a:cubicBezTo>
                    <a:cubicBezTo>
                      <a:pt x="9776" y="4656"/>
                      <a:pt x="9680" y="4537"/>
                      <a:pt x="9561" y="4429"/>
                    </a:cubicBezTo>
                    <a:cubicBezTo>
                      <a:pt x="9645" y="4132"/>
                      <a:pt x="9669" y="3798"/>
                      <a:pt x="9669" y="3501"/>
                    </a:cubicBezTo>
                    <a:cubicBezTo>
                      <a:pt x="9669" y="3084"/>
                      <a:pt x="9585" y="2822"/>
                      <a:pt x="9418" y="2739"/>
                    </a:cubicBezTo>
                    <a:cubicBezTo>
                      <a:pt x="9384" y="2722"/>
                      <a:pt x="9329" y="2693"/>
                      <a:pt x="9204" y="2693"/>
                    </a:cubicBezTo>
                    <a:cubicBezTo>
                      <a:pt x="8980" y="2693"/>
                      <a:pt x="8533" y="2787"/>
                      <a:pt x="7585" y="3215"/>
                    </a:cubicBezTo>
                    <a:cubicBezTo>
                      <a:pt x="7561" y="3227"/>
                      <a:pt x="7513" y="3239"/>
                      <a:pt x="7478" y="3275"/>
                    </a:cubicBezTo>
                    <a:cubicBezTo>
                      <a:pt x="7383" y="3239"/>
                      <a:pt x="7287" y="3227"/>
                      <a:pt x="7180" y="3191"/>
                    </a:cubicBezTo>
                    <a:cubicBezTo>
                      <a:pt x="7168" y="3191"/>
                      <a:pt x="7156" y="3191"/>
                      <a:pt x="7144" y="3179"/>
                    </a:cubicBezTo>
                    <a:cubicBezTo>
                      <a:pt x="7263" y="2929"/>
                      <a:pt x="7335" y="2644"/>
                      <a:pt x="7347" y="2346"/>
                    </a:cubicBezTo>
                    <a:cubicBezTo>
                      <a:pt x="7347" y="2263"/>
                      <a:pt x="7287" y="2179"/>
                      <a:pt x="7180" y="2167"/>
                    </a:cubicBezTo>
                    <a:cubicBezTo>
                      <a:pt x="7097" y="2167"/>
                      <a:pt x="7025" y="2227"/>
                      <a:pt x="7002" y="2334"/>
                    </a:cubicBezTo>
                    <a:cubicBezTo>
                      <a:pt x="6990" y="2810"/>
                      <a:pt x="6787" y="3251"/>
                      <a:pt x="6442" y="3596"/>
                    </a:cubicBezTo>
                    <a:cubicBezTo>
                      <a:pt x="6228" y="3810"/>
                      <a:pt x="5989" y="3953"/>
                      <a:pt x="5739" y="4048"/>
                    </a:cubicBezTo>
                    <a:cubicBezTo>
                      <a:pt x="5525" y="4019"/>
                      <a:pt x="5302" y="4004"/>
                      <a:pt x="5079" y="4004"/>
                    </a:cubicBezTo>
                    <a:cubicBezTo>
                      <a:pt x="4855" y="4004"/>
                      <a:pt x="4632" y="4019"/>
                      <a:pt x="4418" y="4048"/>
                    </a:cubicBezTo>
                    <a:cubicBezTo>
                      <a:pt x="4168" y="3953"/>
                      <a:pt x="3930" y="3810"/>
                      <a:pt x="3715" y="3596"/>
                    </a:cubicBezTo>
                    <a:cubicBezTo>
                      <a:pt x="3358" y="3239"/>
                      <a:pt x="3156" y="2751"/>
                      <a:pt x="3156" y="2239"/>
                    </a:cubicBezTo>
                    <a:cubicBezTo>
                      <a:pt x="3156" y="1739"/>
                      <a:pt x="3346" y="1251"/>
                      <a:pt x="3715" y="893"/>
                    </a:cubicBezTo>
                    <a:cubicBezTo>
                      <a:pt x="4073" y="536"/>
                      <a:pt x="4561" y="322"/>
                      <a:pt x="5073" y="322"/>
                    </a:cubicBezTo>
                    <a:cubicBezTo>
                      <a:pt x="5573" y="322"/>
                      <a:pt x="6073" y="512"/>
                      <a:pt x="6430" y="893"/>
                    </a:cubicBezTo>
                    <a:cubicBezTo>
                      <a:pt x="6573" y="1036"/>
                      <a:pt x="6692" y="1203"/>
                      <a:pt x="6787" y="1381"/>
                    </a:cubicBezTo>
                    <a:cubicBezTo>
                      <a:pt x="6813" y="1433"/>
                      <a:pt x="6870" y="1472"/>
                      <a:pt x="6930" y="1472"/>
                    </a:cubicBezTo>
                    <a:cubicBezTo>
                      <a:pt x="6954" y="1472"/>
                      <a:pt x="6978" y="1466"/>
                      <a:pt x="7002" y="1453"/>
                    </a:cubicBezTo>
                    <a:cubicBezTo>
                      <a:pt x="7085" y="1405"/>
                      <a:pt x="7121" y="1322"/>
                      <a:pt x="7085" y="1227"/>
                    </a:cubicBezTo>
                    <a:cubicBezTo>
                      <a:pt x="6978" y="1024"/>
                      <a:pt x="6823" y="834"/>
                      <a:pt x="6668" y="655"/>
                    </a:cubicBezTo>
                    <a:cubicBezTo>
                      <a:pt x="6228" y="215"/>
                      <a:pt x="5680" y="0"/>
                      <a:pt x="507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32AAF9A-CA03-4BE2-9E79-4BAE48CEEC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698228" y="5341483"/>
              <a:ext cx="164252" cy="223980"/>
            </a:xfrm>
            <a:prstGeom prst="rect">
              <a:avLst/>
            </a:prstGeom>
          </p:spPr>
        </p:pic>
      </p:grp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10E256F-D39F-9945-8787-0F28F283FFEA}"/>
              </a:ext>
            </a:extLst>
          </p:cNvPr>
          <p:cNvSpPr/>
          <p:nvPr/>
        </p:nvSpPr>
        <p:spPr>
          <a:xfrm>
            <a:off x="4442864" y="3330901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AB80A22C-6E1A-E24C-9417-1C46EA4F86AB}"/>
              </a:ext>
            </a:extLst>
          </p:cNvPr>
          <p:cNvSpPr/>
          <p:nvPr/>
        </p:nvSpPr>
        <p:spPr>
          <a:xfrm>
            <a:off x="4442863" y="4485676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49B60CA-CEFF-AB48-9385-D7BC668AC6CF}"/>
              </a:ext>
            </a:extLst>
          </p:cNvPr>
          <p:cNvSpPr/>
          <p:nvPr/>
        </p:nvSpPr>
        <p:spPr>
          <a:xfrm>
            <a:off x="4442863" y="5058275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0E820564-9614-4EAC-8A65-7DAAF8C6F0C4}"/>
              </a:ext>
            </a:extLst>
          </p:cNvPr>
          <p:cNvSpPr/>
          <p:nvPr/>
        </p:nvSpPr>
        <p:spPr>
          <a:xfrm>
            <a:off x="4442863" y="389032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DD3A025-BB5C-4645-8E8D-2E63B96749E4}"/>
              </a:ext>
            </a:extLst>
          </p:cNvPr>
          <p:cNvSpPr/>
          <p:nvPr/>
        </p:nvSpPr>
        <p:spPr>
          <a:xfrm>
            <a:off x="8269370" y="3399532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FFA3D9CF-5C4F-EA4A-9325-6D6D6E28CE0B}"/>
              </a:ext>
            </a:extLst>
          </p:cNvPr>
          <p:cNvSpPr/>
          <p:nvPr/>
        </p:nvSpPr>
        <p:spPr>
          <a:xfrm>
            <a:off x="8269369" y="3976878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79BC3190-D35F-B54E-8C5B-C2A822AED6C3}"/>
              </a:ext>
            </a:extLst>
          </p:cNvPr>
          <p:cNvSpPr/>
          <p:nvPr/>
        </p:nvSpPr>
        <p:spPr>
          <a:xfrm>
            <a:off x="8269369" y="4779269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бъект 2">
            <a:extLst>
              <a:ext uri="{FF2B5EF4-FFF2-40B4-BE49-F238E27FC236}">
                <a16:creationId xmlns:a16="http://schemas.microsoft.com/office/drawing/2014/main" id="{3E762623-98F0-40DB-A908-46FF05F09678}"/>
              </a:ext>
            </a:extLst>
          </p:cNvPr>
          <p:cNvSpPr txBox="1">
            <a:spLocks/>
          </p:cNvSpPr>
          <p:nvPr/>
        </p:nvSpPr>
        <p:spPr>
          <a:xfrm>
            <a:off x="1497344" y="1854930"/>
            <a:ext cx="2387328" cy="11063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Новая возможность накоплений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9B75C75D-7C45-4294-AACE-B7750A66BB00}"/>
              </a:ext>
            </a:extLst>
          </p:cNvPr>
          <p:cNvSpPr txBox="1">
            <a:spLocks/>
          </p:cNvSpPr>
          <p:nvPr/>
        </p:nvSpPr>
        <p:spPr>
          <a:xfrm>
            <a:off x="8857995" y="1854930"/>
            <a:ext cx="1963130" cy="1106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Средства ПДС можно гибко использовать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3" name="Объект 2">
            <a:extLst>
              <a:ext uri="{FF2B5EF4-FFF2-40B4-BE49-F238E27FC236}">
                <a16:creationId xmlns:a16="http://schemas.microsoft.com/office/drawing/2014/main" id="{8BD6CD8B-87F1-4723-BE88-6E73A9FAF07D}"/>
              </a:ext>
            </a:extLst>
          </p:cNvPr>
          <p:cNvSpPr txBox="1">
            <a:spLocks/>
          </p:cNvSpPr>
          <p:nvPr/>
        </p:nvSpPr>
        <p:spPr>
          <a:xfrm>
            <a:off x="5175567" y="1885338"/>
            <a:ext cx="2130108" cy="1045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ПДС формируется </a:t>
            </a:r>
            <a:b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sz="2000" b="1" dirty="0">
                <a:solidFill>
                  <a:schemeClr val="bg1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счет</a:t>
            </a:r>
            <a:endParaRPr lang="ru-RU" sz="18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A381DD4-0BD6-452B-A015-4BDA278AE483}"/>
              </a:ext>
            </a:extLst>
          </p:cNvPr>
          <p:cNvSpPr/>
          <p:nvPr/>
        </p:nvSpPr>
        <p:spPr>
          <a:xfrm>
            <a:off x="533545" y="3341316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DD416C40-6FE2-4EF7-A9CC-00F6E35CD320}"/>
              </a:ext>
            </a:extLst>
          </p:cNvPr>
          <p:cNvSpPr/>
          <p:nvPr/>
        </p:nvSpPr>
        <p:spPr>
          <a:xfrm>
            <a:off x="533544" y="3923579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28E0F522-4CBC-40F0-9E22-31094C811A0B}"/>
              </a:ext>
            </a:extLst>
          </p:cNvPr>
          <p:cNvSpPr/>
          <p:nvPr/>
        </p:nvSpPr>
        <p:spPr>
          <a:xfrm>
            <a:off x="533544" y="4740600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652CB771-74EE-4DF5-95BF-7A0D364CE37C}"/>
              </a:ext>
            </a:extLst>
          </p:cNvPr>
          <p:cNvGrpSpPr/>
          <p:nvPr/>
        </p:nvGrpSpPr>
        <p:grpSpPr>
          <a:xfrm>
            <a:off x="7403961" y="5251518"/>
            <a:ext cx="687183" cy="797132"/>
            <a:chOff x="2900612" y="1421681"/>
            <a:chExt cx="687183" cy="797132"/>
          </a:xfrm>
        </p:grpSpPr>
        <p:sp>
          <p:nvSpPr>
            <p:cNvPr id="59" name="Шестиугольник 58">
              <a:extLst>
                <a:ext uri="{FF2B5EF4-FFF2-40B4-BE49-F238E27FC236}">
                  <a16:creationId xmlns:a16="http://schemas.microsoft.com/office/drawing/2014/main" id="{413E2803-A1CE-4D67-B22D-095414C6B239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CECC5B41-2087-4673-A964-2FB851B5D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630C20B9-3207-4AD6-8286-97FCFA75D8DB}"/>
              </a:ext>
            </a:extLst>
          </p:cNvPr>
          <p:cNvGrpSpPr/>
          <p:nvPr/>
        </p:nvGrpSpPr>
        <p:grpSpPr>
          <a:xfrm>
            <a:off x="3662438" y="5251518"/>
            <a:ext cx="687183" cy="797132"/>
            <a:chOff x="2900612" y="1421681"/>
            <a:chExt cx="687183" cy="797132"/>
          </a:xfrm>
        </p:grpSpPr>
        <p:sp>
          <p:nvSpPr>
            <p:cNvPr id="62" name="Шестиугольник 61">
              <a:extLst>
                <a:ext uri="{FF2B5EF4-FFF2-40B4-BE49-F238E27FC236}">
                  <a16:creationId xmlns:a16="http://schemas.microsoft.com/office/drawing/2014/main" id="{3D269A5E-77E0-453F-AE70-B94993BB84BB}"/>
                </a:ext>
              </a:extLst>
            </p:cNvPr>
            <p:cNvSpPr/>
            <p:nvPr/>
          </p:nvSpPr>
          <p:spPr>
            <a:xfrm rot="5400000">
              <a:off x="2845638" y="1476655"/>
              <a:ext cx="797132" cy="687183"/>
            </a:xfrm>
            <a:prstGeom prst="hexagon">
              <a:avLst>
                <a:gd name="adj" fmla="val 28610"/>
                <a:gd name="vf" fmla="val 115470"/>
              </a:avLst>
            </a:prstGeom>
            <a:solidFill>
              <a:srgbClr val="0EB6B6"/>
            </a:solidFill>
            <a:ln w="28575">
              <a:solidFill>
                <a:srgbClr val="0F17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5A82C0C2-A00B-4591-9E03-8D85F206E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016907" y="1591160"/>
              <a:ext cx="445450" cy="445450"/>
            </a:xfrm>
            <a:prstGeom prst="rect">
              <a:avLst/>
            </a:prstGeom>
          </p:spPr>
        </p:pic>
      </p:grpSp>
      <p:sp>
        <p:nvSpPr>
          <p:cNvPr id="63" name="Заголовок 1">
            <a:extLst>
              <a:ext uri="{FF2B5EF4-FFF2-40B4-BE49-F238E27FC236}">
                <a16:creationId xmlns:a16="http://schemas.microsoft.com/office/drawing/2014/main" id="{DA41EF30-97DB-4F45-87C5-CA73689A4518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Программа долгосрочных сбережений (ПДС) – что это?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D21EB4-9AA1-4B0F-87C1-3D4BD7A0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699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696DB15F-CCC3-4AEC-8013-7516D39EAED5}"/>
              </a:ext>
            </a:extLst>
          </p:cNvPr>
          <p:cNvGrpSpPr/>
          <p:nvPr/>
        </p:nvGrpSpPr>
        <p:grpSpPr>
          <a:xfrm>
            <a:off x="6118574" y="1810460"/>
            <a:ext cx="5505242" cy="797132"/>
            <a:chOff x="6159268" y="1893941"/>
            <a:chExt cx="5505242" cy="797132"/>
          </a:xfrm>
        </p:grpSpPr>
        <p:sp>
          <p:nvSpPr>
            <p:cNvPr id="82" name="Объект 2">
              <a:extLst>
                <a:ext uri="{FF2B5EF4-FFF2-40B4-BE49-F238E27FC236}">
                  <a16:creationId xmlns:a16="http://schemas.microsoft.com/office/drawing/2014/main" id="{EE9EAF5B-7E81-4216-8E17-87F98008C191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1948619"/>
              <a:ext cx="4733569" cy="6877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Наследование – 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100%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средств на счете</a:t>
              </a:r>
            </a:p>
          </p:txBody>
        </p:sp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A1FFD0BF-99C9-4B3B-9B63-81C96ADF7A6A}"/>
                </a:ext>
              </a:extLst>
            </p:cNvPr>
            <p:cNvGrpSpPr/>
            <p:nvPr/>
          </p:nvGrpSpPr>
          <p:grpSpPr>
            <a:xfrm>
              <a:off x="6159268" y="1893941"/>
              <a:ext cx="687183" cy="797132"/>
              <a:chOff x="453260" y="5078748"/>
              <a:chExt cx="687183" cy="797132"/>
            </a:xfrm>
          </p:grpSpPr>
          <p:sp>
            <p:nvSpPr>
              <p:cNvPr id="90" name="Шестиугольник 89">
                <a:extLst>
                  <a:ext uri="{FF2B5EF4-FFF2-40B4-BE49-F238E27FC236}">
                    <a16:creationId xmlns:a16="http://schemas.microsoft.com/office/drawing/2014/main" id="{3D9281CE-575D-4298-8DD9-11B7F5D8EAA1}"/>
                  </a:ext>
                </a:extLst>
              </p:cNvPr>
              <p:cNvSpPr/>
              <p:nvPr/>
            </p:nvSpPr>
            <p:spPr>
              <a:xfrm rot="5400000">
                <a:off x="398286" y="5133722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91" name="Google Shape;4028;p39">
                <a:extLst>
                  <a:ext uri="{FF2B5EF4-FFF2-40B4-BE49-F238E27FC236}">
                    <a16:creationId xmlns:a16="http://schemas.microsoft.com/office/drawing/2014/main" id="{632CC0AB-94E5-4C67-A467-D819E8F2EBCB}"/>
                  </a:ext>
                </a:extLst>
              </p:cNvPr>
              <p:cNvGrpSpPr/>
              <p:nvPr/>
            </p:nvGrpSpPr>
            <p:grpSpPr>
              <a:xfrm>
                <a:off x="566670" y="5297449"/>
                <a:ext cx="463616" cy="356448"/>
                <a:chOff x="1781317" y="3391400"/>
                <a:chExt cx="367255" cy="282364"/>
              </a:xfrm>
              <a:solidFill>
                <a:schemeClr val="bg1"/>
              </a:solidFill>
            </p:grpSpPr>
            <p:sp>
              <p:nvSpPr>
                <p:cNvPr id="92" name="Google Shape;4029;p39">
                  <a:extLst>
                    <a:ext uri="{FF2B5EF4-FFF2-40B4-BE49-F238E27FC236}">
                      <a16:creationId xmlns:a16="http://schemas.microsoft.com/office/drawing/2014/main" id="{99E2964A-3E0E-4AB9-904F-97E556585F7C}"/>
                    </a:ext>
                  </a:extLst>
                </p:cNvPr>
                <p:cNvSpPr/>
                <p:nvPr/>
              </p:nvSpPr>
              <p:spPr>
                <a:xfrm>
                  <a:off x="1901061" y="3639610"/>
                  <a:ext cx="11013" cy="33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061" extrusionOk="0">
                      <a:moveTo>
                        <a:pt x="167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894"/>
                      </a:lnTo>
                      <a:cubicBezTo>
                        <a:pt x="1" y="977"/>
                        <a:pt x="72" y="1060"/>
                        <a:pt x="167" y="1060"/>
                      </a:cubicBezTo>
                      <a:cubicBezTo>
                        <a:pt x="251" y="1060"/>
                        <a:pt x="334" y="977"/>
                        <a:pt x="334" y="894"/>
                      </a:cubicBezTo>
                      <a:lnTo>
                        <a:pt x="334" y="167"/>
                      </a:lnTo>
                      <a:cubicBezTo>
                        <a:pt x="346" y="72"/>
                        <a:pt x="274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4" name="Google Shape;4030;p39">
                  <a:extLst>
                    <a:ext uri="{FF2B5EF4-FFF2-40B4-BE49-F238E27FC236}">
                      <a16:creationId xmlns:a16="http://schemas.microsoft.com/office/drawing/2014/main" id="{7FD73B97-F944-4473-9D22-D98BCFDE9683}"/>
                    </a:ext>
                  </a:extLst>
                </p:cNvPr>
                <p:cNvSpPr/>
                <p:nvPr/>
              </p:nvSpPr>
              <p:spPr>
                <a:xfrm>
                  <a:off x="2016668" y="3639610"/>
                  <a:ext cx="10631" cy="33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1061" extrusionOk="0">
                      <a:moveTo>
                        <a:pt x="167" y="1"/>
                      </a:moveTo>
                      <a:cubicBezTo>
                        <a:pt x="71" y="1"/>
                        <a:pt x="0" y="72"/>
                        <a:pt x="0" y="167"/>
                      </a:cubicBezTo>
                      <a:lnTo>
                        <a:pt x="0" y="894"/>
                      </a:lnTo>
                      <a:cubicBezTo>
                        <a:pt x="0" y="977"/>
                        <a:pt x="71" y="1060"/>
                        <a:pt x="167" y="1060"/>
                      </a:cubicBezTo>
                      <a:cubicBezTo>
                        <a:pt x="250" y="1060"/>
                        <a:pt x="333" y="977"/>
                        <a:pt x="333" y="894"/>
                      </a:cubicBezTo>
                      <a:lnTo>
                        <a:pt x="333" y="167"/>
                      </a:lnTo>
                      <a:cubicBezTo>
                        <a:pt x="333" y="72"/>
                        <a:pt x="250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5" name="Google Shape;4031;p39">
                  <a:extLst>
                    <a:ext uri="{FF2B5EF4-FFF2-40B4-BE49-F238E27FC236}">
                      <a16:creationId xmlns:a16="http://schemas.microsoft.com/office/drawing/2014/main" id="{4CB5B954-66FF-494A-B10B-558F12BE2340}"/>
                    </a:ext>
                  </a:extLst>
                </p:cNvPr>
                <p:cNvSpPr/>
                <p:nvPr/>
              </p:nvSpPr>
              <p:spPr>
                <a:xfrm>
                  <a:off x="1820340" y="3518720"/>
                  <a:ext cx="46281" cy="16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" h="513" extrusionOk="0">
                      <a:moveTo>
                        <a:pt x="167" y="1"/>
                      </a:moveTo>
                      <a:cubicBezTo>
                        <a:pt x="84" y="1"/>
                        <a:pt x="1" y="72"/>
                        <a:pt x="1" y="167"/>
                      </a:cubicBezTo>
                      <a:cubicBezTo>
                        <a:pt x="1" y="251"/>
                        <a:pt x="84" y="334"/>
                        <a:pt x="167" y="334"/>
                      </a:cubicBezTo>
                      <a:cubicBezTo>
                        <a:pt x="370" y="334"/>
                        <a:pt x="917" y="358"/>
                        <a:pt x="1179" y="489"/>
                      </a:cubicBezTo>
                      <a:cubicBezTo>
                        <a:pt x="1215" y="513"/>
                        <a:pt x="1227" y="513"/>
                        <a:pt x="1263" y="513"/>
                      </a:cubicBezTo>
                      <a:cubicBezTo>
                        <a:pt x="1310" y="513"/>
                        <a:pt x="1382" y="477"/>
                        <a:pt x="1406" y="417"/>
                      </a:cubicBezTo>
                      <a:cubicBezTo>
                        <a:pt x="1453" y="346"/>
                        <a:pt x="1417" y="239"/>
                        <a:pt x="1334" y="191"/>
                      </a:cubicBezTo>
                      <a:cubicBezTo>
                        <a:pt x="941" y="1"/>
                        <a:pt x="203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6" name="Google Shape;4032;p39">
                  <a:extLst>
                    <a:ext uri="{FF2B5EF4-FFF2-40B4-BE49-F238E27FC236}">
                      <a16:creationId xmlns:a16="http://schemas.microsoft.com/office/drawing/2014/main" id="{7CF1BF92-4150-4F3C-808A-DA1BF2269869}"/>
                    </a:ext>
                  </a:extLst>
                </p:cNvPr>
                <p:cNvSpPr/>
                <p:nvPr/>
              </p:nvSpPr>
              <p:spPr>
                <a:xfrm>
                  <a:off x="1802898" y="3628247"/>
                  <a:ext cx="11045" cy="45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418" extrusionOk="0">
                      <a:moveTo>
                        <a:pt x="168" y="1"/>
                      </a:moveTo>
                      <a:cubicBezTo>
                        <a:pt x="72" y="1"/>
                        <a:pt x="1" y="72"/>
                        <a:pt x="1" y="167"/>
                      </a:cubicBezTo>
                      <a:lnTo>
                        <a:pt x="1" y="1251"/>
                      </a:lnTo>
                      <a:cubicBezTo>
                        <a:pt x="1" y="1334"/>
                        <a:pt x="72" y="1417"/>
                        <a:pt x="168" y="1417"/>
                      </a:cubicBezTo>
                      <a:cubicBezTo>
                        <a:pt x="263" y="1417"/>
                        <a:pt x="334" y="1334"/>
                        <a:pt x="334" y="1251"/>
                      </a:cubicBezTo>
                      <a:lnTo>
                        <a:pt x="334" y="167"/>
                      </a:lnTo>
                      <a:cubicBezTo>
                        <a:pt x="346" y="72"/>
                        <a:pt x="275" y="1"/>
                        <a:pt x="16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97" name="Google Shape;4033;p39">
                  <a:extLst>
                    <a:ext uri="{FF2B5EF4-FFF2-40B4-BE49-F238E27FC236}">
                      <a16:creationId xmlns:a16="http://schemas.microsoft.com/office/drawing/2014/main" id="{F3441567-5BF1-42FB-AFFA-7487EE727CC6}"/>
                    </a:ext>
                  </a:extLst>
                </p:cNvPr>
                <p:cNvSpPr/>
                <p:nvPr/>
              </p:nvSpPr>
              <p:spPr>
                <a:xfrm>
                  <a:off x="1781317" y="3391400"/>
                  <a:ext cx="367255" cy="282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8" h="8871" extrusionOk="0">
                      <a:moveTo>
                        <a:pt x="9728" y="2703"/>
                      </a:moveTo>
                      <a:cubicBezTo>
                        <a:pt x="10049" y="2703"/>
                        <a:pt x="10287" y="2917"/>
                        <a:pt x="10287" y="3167"/>
                      </a:cubicBezTo>
                      <a:lnTo>
                        <a:pt x="10287" y="3203"/>
                      </a:lnTo>
                      <a:cubicBezTo>
                        <a:pt x="10121" y="3120"/>
                        <a:pt x="9930" y="3096"/>
                        <a:pt x="9728" y="3096"/>
                      </a:cubicBezTo>
                      <a:cubicBezTo>
                        <a:pt x="9537" y="3096"/>
                        <a:pt x="9347" y="3143"/>
                        <a:pt x="9180" y="3203"/>
                      </a:cubicBezTo>
                      <a:lnTo>
                        <a:pt x="9180" y="3167"/>
                      </a:lnTo>
                      <a:cubicBezTo>
                        <a:pt x="9180" y="2917"/>
                        <a:pt x="9430" y="2703"/>
                        <a:pt x="9728" y="2703"/>
                      </a:cubicBezTo>
                      <a:close/>
                      <a:moveTo>
                        <a:pt x="9728" y="3405"/>
                      </a:moveTo>
                      <a:cubicBezTo>
                        <a:pt x="10347" y="3405"/>
                        <a:pt x="10835" y="3893"/>
                        <a:pt x="10835" y="4513"/>
                      </a:cubicBezTo>
                      <a:cubicBezTo>
                        <a:pt x="10835" y="4632"/>
                        <a:pt x="10811" y="4751"/>
                        <a:pt x="10775" y="4846"/>
                      </a:cubicBezTo>
                      <a:cubicBezTo>
                        <a:pt x="10299" y="4358"/>
                        <a:pt x="9454" y="4167"/>
                        <a:pt x="9406" y="4167"/>
                      </a:cubicBezTo>
                      <a:cubicBezTo>
                        <a:pt x="9392" y="4160"/>
                        <a:pt x="9377" y="4157"/>
                        <a:pt x="9362" y="4157"/>
                      </a:cubicBezTo>
                      <a:cubicBezTo>
                        <a:pt x="9325" y="4157"/>
                        <a:pt x="9285" y="4174"/>
                        <a:pt x="9251" y="4191"/>
                      </a:cubicBezTo>
                      <a:cubicBezTo>
                        <a:pt x="9216" y="4227"/>
                        <a:pt x="9192" y="4274"/>
                        <a:pt x="9192" y="4334"/>
                      </a:cubicBezTo>
                      <a:cubicBezTo>
                        <a:pt x="9192" y="4334"/>
                        <a:pt x="9180" y="4441"/>
                        <a:pt x="9061" y="4572"/>
                      </a:cubicBezTo>
                      <a:cubicBezTo>
                        <a:pt x="9001" y="4632"/>
                        <a:pt x="9001" y="4751"/>
                        <a:pt x="9061" y="4810"/>
                      </a:cubicBezTo>
                      <a:cubicBezTo>
                        <a:pt x="9091" y="4840"/>
                        <a:pt x="9135" y="4855"/>
                        <a:pt x="9180" y="4855"/>
                      </a:cubicBezTo>
                      <a:cubicBezTo>
                        <a:pt x="9225" y="4855"/>
                        <a:pt x="9269" y="4840"/>
                        <a:pt x="9299" y="4810"/>
                      </a:cubicBezTo>
                      <a:cubicBezTo>
                        <a:pt x="9394" y="4715"/>
                        <a:pt x="9454" y="4608"/>
                        <a:pt x="9478" y="4536"/>
                      </a:cubicBezTo>
                      <a:cubicBezTo>
                        <a:pt x="9763" y="4632"/>
                        <a:pt x="10359" y="4834"/>
                        <a:pt x="10621" y="5203"/>
                      </a:cubicBezTo>
                      <a:cubicBezTo>
                        <a:pt x="10561" y="5668"/>
                        <a:pt x="10192" y="5977"/>
                        <a:pt x="9728" y="5977"/>
                      </a:cubicBezTo>
                      <a:cubicBezTo>
                        <a:pt x="9251" y="5977"/>
                        <a:pt x="8870" y="5620"/>
                        <a:pt x="8823" y="5167"/>
                      </a:cubicBezTo>
                      <a:cubicBezTo>
                        <a:pt x="8823" y="5132"/>
                        <a:pt x="8811" y="5120"/>
                        <a:pt x="8799" y="5084"/>
                      </a:cubicBezTo>
                      <a:cubicBezTo>
                        <a:pt x="8692" y="4906"/>
                        <a:pt x="8632" y="4715"/>
                        <a:pt x="8632" y="4513"/>
                      </a:cubicBezTo>
                      <a:cubicBezTo>
                        <a:pt x="8632" y="3893"/>
                        <a:pt x="9120" y="3405"/>
                        <a:pt x="9728" y="3405"/>
                      </a:cubicBezTo>
                      <a:close/>
                      <a:moveTo>
                        <a:pt x="3048" y="3405"/>
                      </a:moveTo>
                      <a:lnTo>
                        <a:pt x="3048" y="4108"/>
                      </a:lnTo>
                      <a:cubicBezTo>
                        <a:pt x="3048" y="4227"/>
                        <a:pt x="3024" y="4334"/>
                        <a:pt x="2977" y="4429"/>
                      </a:cubicBezTo>
                      <a:lnTo>
                        <a:pt x="2882" y="4608"/>
                      </a:lnTo>
                      <a:cubicBezTo>
                        <a:pt x="2870" y="4644"/>
                        <a:pt x="2870" y="4655"/>
                        <a:pt x="2870" y="4691"/>
                      </a:cubicBezTo>
                      <a:lnTo>
                        <a:pt x="2870" y="5048"/>
                      </a:lnTo>
                      <a:cubicBezTo>
                        <a:pt x="2870" y="5298"/>
                        <a:pt x="2763" y="5537"/>
                        <a:pt x="2584" y="5703"/>
                      </a:cubicBezTo>
                      <a:cubicBezTo>
                        <a:pt x="2413" y="5885"/>
                        <a:pt x="2203" y="5981"/>
                        <a:pt x="1989" y="5981"/>
                      </a:cubicBezTo>
                      <a:cubicBezTo>
                        <a:pt x="1965" y="5981"/>
                        <a:pt x="1941" y="5979"/>
                        <a:pt x="1917" y="5977"/>
                      </a:cubicBezTo>
                      <a:cubicBezTo>
                        <a:pt x="1429" y="5965"/>
                        <a:pt x="1024" y="5537"/>
                        <a:pt x="1024" y="5013"/>
                      </a:cubicBezTo>
                      <a:lnTo>
                        <a:pt x="1024" y="4703"/>
                      </a:lnTo>
                      <a:cubicBezTo>
                        <a:pt x="1024" y="4667"/>
                        <a:pt x="1024" y="4644"/>
                        <a:pt x="1012" y="4632"/>
                      </a:cubicBezTo>
                      <a:lnTo>
                        <a:pt x="905" y="4417"/>
                      </a:lnTo>
                      <a:cubicBezTo>
                        <a:pt x="858" y="4346"/>
                        <a:pt x="846" y="4251"/>
                        <a:pt x="846" y="4167"/>
                      </a:cubicBezTo>
                      <a:lnTo>
                        <a:pt x="846" y="4144"/>
                      </a:lnTo>
                      <a:cubicBezTo>
                        <a:pt x="846" y="3751"/>
                        <a:pt x="1179" y="3405"/>
                        <a:pt x="1596" y="3405"/>
                      </a:cubicBezTo>
                      <a:close/>
                      <a:moveTo>
                        <a:pt x="5763" y="322"/>
                      </a:moveTo>
                      <a:cubicBezTo>
                        <a:pt x="6358" y="322"/>
                        <a:pt x="6870" y="536"/>
                        <a:pt x="7263" y="905"/>
                      </a:cubicBezTo>
                      <a:cubicBezTo>
                        <a:pt x="7668" y="1298"/>
                        <a:pt x="7882" y="1858"/>
                        <a:pt x="7942" y="2524"/>
                      </a:cubicBezTo>
                      <a:cubicBezTo>
                        <a:pt x="8085" y="4346"/>
                        <a:pt x="8227" y="5346"/>
                        <a:pt x="8287" y="5703"/>
                      </a:cubicBezTo>
                      <a:lnTo>
                        <a:pt x="8287" y="5715"/>
                      </a:lnTo>
                      <a:cubicBezTo>
                        <a:pt x="8108" y="5834"/>
                        <a:pt x="7763" y="6025"/>
                        <a:pt x="7215" y="6179"/>
                      </a:cubicBezTo>
                      <a:lnTo>
                        <a:pt x="6930" y="6060"/>
                      </a:lnTo>
                      <a:cubicBezTo>
                        <a:pt x="6858" y="6025"/>
                        <a:pt x="6811" y="5953"/>
                        <a:pt x="6811" y="5882"/>
                      </a:cubicBezTo>
                      <a:lnTo>
                        <a:pt x="6811" y="5298"/>
                      </a:lnTo>
                      <a:cubicBezTo>
                        <a:pt x="7370" y="4941"/>
                        <a:pt x="7727" y="4334"/>
                        <a:pt x="7727" y="3632"/>
                      </a:cubicBezTo>
                      <a:lnTo>
                        <a:pt x="7727" y="3322"/>
                      </a:lnTo>
                      <a:cubicBezTo>
                        <a:pt x="7727" y="3108"/>
                        <a:pt x="7632" y="2917"/>
                        <a:pt x="7489" y="2786"/>
                      </a:cubicBezTo>
                      <a:cubicBezTo>
                        <a:pt x="7144" y="2489"/>
                        <a:pt x="6370" y="1965"/>
                        <a:pt x="5025" y="1834"/>
                      </a:cubicBezTo>
                      <a:cubicBezTo>
                        <a:pt x="5015" y="1831"/>
                        <a:pt x="5005" y="1830"/>
                        <a:pt x="4995" y="1830"/>
                      </a:cubicBezTo>
                      <a:cubicBezTo>
                        <a:pt x="4920" y="1830"/>
                        <a:pt x="4846" y="1903"/>
                        <a:pt x="4846" y="1977"/>
                      </a:cubicBezTo>
                      <a:cubicBezTo>
                        <a:pt x="4834" y="2072"/>
                        <a:pt x="4906" y="2155"/>
                        <a:pt x="5001" y="2155"/>
                      </a:cubicBezTo>
                      <a:cubicBezTo>
                        <a:pt x="6251" y="2274"/>
                        <a:pt x="6954" y="2750"/>
                        <a:pt x="7263" y="3024"/>
                      </a:cubicBezTo>
                      <a:cubicBezTo>
                        <a:pt x="7335" y="3096"/>
                        <a:pt x="7382" y="3179"/>
                        <a:pt x="7382" y="3298"/>
                      </a:cubicBezTo>
                      <a:lnTo>
                        <a:pt x="7382" y="3620"/>
                      </a:lnTo>
                      <a:cubicBezTo>
                        <a:pt x="7382" y="4525"/>
                        <a:pt x="6632" y="5251"/>
                        <a:pt x="5739" y="5251"/>
                      </a:cubicBezTo>
                      <a:cubicBezTo>
                        <a:pt x="4846" y="5251"/>
                        <a:pt x="4108" y="4513"/>
                        <a:pt x="4108" y="3620"/>
                      </a:cubicBezTo>
                      <a:lnTo>
                        <a:pt x="4108" y="3465"/>
                      </a:lnTo>
                      <a:cubicBezTo>
                        <a:pt x="4108" y="3405"/>
                        <a:pt x="4132" y="3346"/>
                        <a:pt x="4191" y="3298"/>
                      </a:cubicBezTo>
                      <a:cubicBezTo>
                        <a:pt x="4406" y="3179"/>
                        <a:pt x="4691" y="2965"/>
                        <a:pt x="4822" y="2572"/>
                      </a:cubicBezTo>
                      <a:cubicBezTo>
                        <a:pt x="4846" y="2489"/>
                        <a:pt x="4810" y="2393"/>
                        <a:pt x="4715" y="2369"/>
                      </a:cubicBezTo>
                      <a:cubicBezTo>
                        <a:pt x="4696" y="2361"/>
                        <a:pt x="4676" y="2357"/>
                        <a:pt x="4657" y="2357"/>
                      </a:cubicBezTo>
                      <a:cubicBezTo>
                        <a:pt x="4592" y="2357"/>
                        <a:pt x="4531" y="2401"/>
                        <a:pt x="4513" y="2465"/>
                      </a:cubicBezTo>
                      <a:cubicBezTo>
                        <a:pt x="4417" y="2750"/>
                        <a:pt x="4191" y="2917"/>
                        <a:pt x="4048" y="3024"/>
                      </a:cubicBezTo>
                      <a:cubicBezTo>
                        <a:pt x="3882" y="3108"/>
                        <a:pt x="3775" y="3286"/>
                        <a:pt x="3775" y="3465"/>
                      </a:cubicBezTo>
                      <a:lnTo>
                        <a:pt x="3775" y="3620"/>
                      </a:lnTo>
                      <a:cubicBezTo>
                        <a:pt x="3775" y="4310"/>
                        <a:pt x="4132" y="4929"/>
                        <a:pt x="4691" y="5287"/>
                      </a:cubicBezTo>
                      <a:lnTo>
                        <a:pt x="4691" y="5858"/>
                      </a:lnTo>
                      <a:cubicBezTo>
                        <a:pt x="4691" y="5941"/>
                        <a:pt x="4644" y="6013"/>
                        <a:pt x="4572" y="6037"/>
                      </a:cubicBezTo>
                      <a:lnTo>
                        <a:pt x="4287" y="6156"/>
                      </a:lnTo>
                      <a:cubicBezTo>
                        <a:pt x="3739" y="6013"/>
                        <a:pt x="3394" y="5822"/>
                        <a:pt x="3227" y="5715"/>
                      </a:cubicBezTo>
                      <a:lnTo>
                        <a:pt x="3227" y="5703"/>
                      </a:lnTo>
                      <a:cubicBezTo>
                        <a:pt x="3286" y="5346"/>
                        <a:pt x="3441" y="4346"/>
                        <a:pt x="3572" y="2524"/>
                      </a:cubicBezTo>
                      <a:cubicBezTo>
                        <a:pt x="3620" y="1858"/>
                        <a:pt x="3858" y="1310"/>
                        <a:pt x="4251" y="905"/>
                      </a:cubicBezTo>
                      <a:cubicBezTo>
                        <a:pt x="4644" y="524"/>
                        <a:pt x="5168" y="322"/>
                        <a:pt x="5763" y="322"/>
                      </a:cubicBezTo>
                      <a:close/>
                      <a:moveTo>
                        <a:pt x="2917" y="5870"/>
                      </a:moveTo>
                      <a:cubicBezTo>
                        <a:pt x="2941" y="5929"/>
                        <a:pt x="2989" y="5977"/>
                        <a:pt x="3036" y="6013"/>
                      </a:cubicBezTo>
                      <a:cubicBezTo>
                        <a:pt x="3167" y="6096"/>
                        <a:pt x="3417" y="6251"/>
                        <a:pt x="3810" y="6382"/>
                      </a:cubicBezTo>
                      <a:lnTo>
                        <a:pt x="3334" y="6596"/>
                      </a:lnTo>
                      <a:lnTo>
                        <a:pt x="2798" y="6441"/>
                      </a:lnTo>
                      <a:cubicBezTo>
                        <a:pt x="2667" y="6394"/>
                        <a:pt x="2667" y="6382"/>
                        <a:pt x="2667" y="6358"/>
                      </a:cubicBezTo>
                      <a:lnTo>
                        <a:pt x="2667" y="6120"/>
                      </a:lnTo>
                      <a:cubicBezTo>
                        <a:pt x="2727" y="6072"/>
                        <a:pt x="2763" y="6025"/>
                        <a:pt x="2822" y="5977"/>
                      </a:cubicBezTo>
                      <a:cubicBezTo>
                        <a:pt x="2858" y="5953"/>
                        <a:pt x="2882" y="5906"/>
                        <a:pt x="2917" y="5870"/>
                      </a:cubicBezTo>
                      <a:close/>
                      <a:moveTo>
                        <a:pt x="8620" y="5620"/>
                      </a:moveTo>
                      <a:cubicBezTo>
                        <a:pt x="8704" y="5822"/>
                        <a:pt x="8859" y="5977"/>
                        <a:pt x="9037" y="6096"/>
                      </a:cubicBezTo>
                      <a:lnTo>
                        <a:pt x="9037" y="6453"/>
                      </a:lnTo>
                      <a:lnTo>
                        <a:pt x="9013" y="6453"/>
                      </a:lnTo>
                      <a:lnTo>
                        <a:pt x="8478" y="6739"/>
                      </a:lnTo>
                      <a:cubicBezTo>
                        <a:pt x="8478" y="6739"/>
                        <a:pt x="8466" y="6739"/>
                        <a:pt x="8466" y="6727"/>
                      </a:cubicBezTo>
                      <a:lnTo>
                        <a:pt x="7692" y="6382"/>
                      </a:lnTo>
                      <a:cubicBezTo>
                        <a:pt x="8061" y="6251"/>
                        <a:pt x="8335" y="6096"/>
                        <a:pt x="8466" y="6013"/>
                      </a:cubicBezTo>
                      <a:cubicBezTo>
                        <a:pt x="8585" y="5941"/>
                        <a:pt x="8644" y="5798"/>
                        <a:pt x="8620" y="5656"/>
                      </a:cubicBezTo>
                      <a:lnTo>
                        <a:pt x="8620" y="5620"/>
                      </a:lnTo>
                      <a:close/>
                      <a:moveTo>
                        <a:pt x="2322" y="6263"/>
                      </a:moveTo>
                      <a:lnTo>
                        <a:pt x="2322" y="6334"/>
                      </a:lnTo>
                      <a:cubicBezTo>
                        <a:pt x="2322" y="6370"/>
                        <a:pt x="2322" y="6418"/>
                        <a:pt x="2334" y="6441"/>
                      </a:cubicBezTo>
                      <a:lnTo>
                        <a:pt x="1929" y="6834"/>
                      </a:lnTo>
                      <a:lnTo>
                        <a:pt x="1548" y="6441"/>
                      </a:lnTo>
                      <a:cubicBezTo>
                        <a:pt x="1560" y="6418"/>
                        <a:pt x="1560" y="6382"/>
                        <a:pt x="1560" y="6334"/>
                      </a:cubicBezTo>
                      <a:lnTo>
                        <a:pt x="1560" y="6263"/>
                      </a:lnTo>
                      <a:cubicBezTo>
                        <a:pt x="1667" y="6299"/>
                        <a:pt x="1786" y="6322"/>
                        <a:pt x="1905" y="6322"/>
                      </a:cubicBezTo>
                      <a:lnTo>
                        <a:pt x="1953" y="6322"/>
                      </a:lnTo>
                      <a:cubicBezTo>
                        <a:pt x="2084" y="6322"/>
                        <a:pt x="2203" y="6310"/>
                        <a:pt x="2322" y="6263"/>
                      </a:cubicBezTo>
                      <a:close/>
                      <a:moveTo>
                        <a:pt x="10109" y="6275"/>
                      </a:moveTo>
                      <a:lnTo>
                        <a:pt x="10109" y="6453"/>
                      </a:lnTo>
                      <a:cubicBezTo>
                        <a:pt x="10109" y="6513"/>
                        <a:pt x="10121" y="6572"/>
                        <a:pt x="10144" y="6620"/>
                      </a:cubicBezTo>
                      <a:lnTo>
                        <a:pt x="10002" y="6775"/>
                      </a:lnTo>
                      <a:cubicBezTo>
                        <a:pt x="9924" y="6840"/>
                        <a:pt x="9832" y="6873"/>
                        <a:pt x="9740" y="6873"/>
                      </a:cubicBezTo>
                      <a:cubicBezTo>
                        <a:pt x="9647" y="6873"/>
                        <a:pt x="9555" y="6840"/>
                        <a:pt x="9478" y="6775"/>
                      </a:cubicBezTo>
                      <a:lnTo>
                        <a:pt x="9311" y="6620"/>
                      </a:lnTo>
                      <a:cubicBezTo>
                        <a:pt x="9347" y="6572"/>
                        <a:pt x="9359" y="6513"/>
                        <a:pt x="9359" y="6453"/>
                      </a:cubicBezTo>
                      <a:lnTo>
                        <a:pt x="9359" y="6275"/>
                      </a:lnTo>
                      <a:cubicBezTo>
                        <a:pt x="9478" y="6310"/>
                        <a:pt x="9597" y="6334"/>
                        <a:pt x="9728" y="6334"/>
                      </a:cubicBezTo>
                      <a:cubicBezTo>
                        <a:pt x="9859" y="6334"/>
                        <a:pt x="9978" y="6322"/>
                        <a:pt x="10109" y="6275"/>
                      </a:cubicBezTo>
                      <a:close/>
                      <a:moveTo>
                        <a:pt x="6501" y="5477"/>
                      </a:moveTo>
                      <a:lnTo>
                        <a:pt x="6501" y="5882"/>
                      </a:lnTo>
                      <a:cubicBezTo>
                        <a:pt x="6501" y="6084"/>
                        <a:pt x="6620" y="6275"/>
                        <a:pt x="6811" y="6370"/>
                      </a:cubicBezTo>
                      <a:lnTo>
                        <a:pt x="7073" y="6477"/>
                      </a:lnTo>
                      <a:cubicBezTo>
                        <a:pt x="6799" y="6953"/>
                        <a:pt x="6299" y="7263"/>
                        <a:pt x="5739" y="7263"/>
                      </a:cubicBezTo>
                      <a:cubicBezTo>
                        <a:pt x="5191" y="7263"/>
                        <a:pt x="4691" y="6953"/>
                        <a:pt x="4453" y="6477"/>
                      </a:cubicBezTo>
                      <a:lnTo>
                        <a:pt x="4703" y="6370"/>
                      </a:lnTo>
                      <a:cubicBezTo>
                        <a:pt x="4894" y="6275"/>
                        <a:pt x="5013" y="6084"/>
                        <a:pt x="5013" y="5882"/>
                      </a:cubicBezTo>
                      <a:lnTo>
                        <a:pt x="5013" y="5477"/>
                      </a:lnTo>
                      <a:cubicBezTo>
                        <a:pt x="5239" y="5560"/>
                        <a:pt x="5489" y="5620"/>
                        <a:pt x="5763" y="5620"/>
                      </a:cubicBezTo>
                      <a:cubicBezTo>
                        <a:pt x="6025" y="5620"/>
                        <a:pt x="6263" y="5584"/>
                        <a:pt x="6501" y="5477"/>
                      </a:cubicBezTo>
                      <a:close/>
                      <a:moveTo>
                        <a:pt x="5763" y="0"/>
                      </a:moveTo>
                      <a:cubicBezTo>
                        <a:pt x="5072" y="0"/>
                        <a:pt x="4465" y="238"/>
                        <a:pt x="4013" y="679"/>
                      </a:cubicBezTo>
                      <a:cubicBezTo>
                        <a:pt x="3560" y="1131"/>
                        <a:pt x="3286" y="1774"/>
                        <a:pt x="3239" y="2512"/>
                      </a:cubicBezTo>
                      <a:cubicBezTo>
                        <a:pt x="3227" y="2703"/>
                        <a:pt x="3215" y="2905"/>
                        <a:pt x="3203" y="3084"/>
                      </a:cubicBezTo>
                      <a:lnTo>
                        <a:pt x="1608" y="3084"/>
                      </a:lnTo>
                      <a:cubicBezTo>
                        <a:pt x="1012" y="3084"/>
                        <a:pt x="536" y="3560"/>
                        <a:pt x="536" y="4155"/>
                      </a:cubicBezTo>
                      <a:lnTo>
                        <a:pt x="536" y="4167"/>
                      </a:lnTo>
                      <a:cubicBezTo>
                        <a:pt x="536" y="4298"/>
                        <a:pt x="560" y="4453"/>
                        <a:pt x="619" y="4572"/>
                      </a:cubicBezTo>
                      <a:lnTo>
                        <a:pt x="715" y="4751"/>
                      </a:lnTo>
                      <a:lnTo>
                        <a:pt x="715" y="5025"/>
                      </a:lnTo>
                      <a:cubicBezTo>
                        <a:pt x="715" y="5465"/>
                        <a:pt x="941" y="5858"/>
                        <a:pt x="1262" y="6096"/>
                      </a:cubicBezTo>
                      <a:lnTo>
                        <a:pt x="1262" y="6334"/>
                      </a:lnTo>
                      <a:cubicBezTo>
                        <a:pt x="1262" y="6370"/>
                        <a:pt x="1250" y="6394"/>
                        <a:pt x="1215" y="6418"/>
                      </a:cubicBezTo>
                      <a:lnTo>
                        <a:pt x="524" y="6608"/>
                      </a:lnTo>
                      <a:cubicBezTo>
                        <a:pt x="226" y="6691"/>
                        <a:pt x="0" y="6977"/>
                        <a:pt x="0" y="7287"/>
                      </a:cubicBezTo>
                      <a:lnTo>
                        <a:pt x="0" y="8692"/>
                      </a:lnTo>
                      <a:cubicBezTo>
                        <a:pt x="0" y="8775"/>
                        <a:pt x="72" y="8858"/>
                        <a:pt x="167" y="8858"/>
                      </a:cubicBezTo>
                      <a:cubicBezTo>
                        <a:pt x="250" y="8858"/>
                        <a:pt x="322" y="8775"/>
                        <a:pt x="322" y="8692"/>
                      </a:cubicBezTo>
                      <a:lnTo>
                        <a:pt x="322" y="7287"/>
                      </a:lnTo>
                      <a:cubicBezTo>
                        <a:pt x="322" y="7132"/>
                        <a:pt x="441" y="6977"/>
                        <a:pt x="596" y="6930"/>
                      </a:cubicBezTo>
                      <a:lnTo>
                        <a:pt x="1298" y="6739"/>
                      </a:lnTo>
                      <a:cubicBezTo>
                        <a:pt x="1322" y="6739"/>
                        <a:pt x="1334" y="6727"/>
                        <a:pt x="1369" y="6715"/>
                      </a:cubicBezTo>
                      <a:lnTo>
                        <a:pt x="1798" y="7144"/>
                      </a:lnTo>
                      <a:lnTo>
                        <a:pt x="1798" y="8704"/>
                      </a:lnTo>
                      <a:cubicBezTo>
                        <a:pt x="1798" y="8799"/>
                        <a:pt x="1870" y="8870"/>
                        <a:pt x="1965" y="8870"/>
                      </a:cubicBezTo>
                      <a:cubicBezTo>
                        <a:pt x="2048" y="8870"/>
                        <a:pt x="2131" y="8799"/>
                        <a:pt x="2131" y="8704"/>
                      </a:cubicBezTo>
                      <a:lnTo>
                        <a:pt x="2131" y="7144"/>
                      </a:lnTo>
                      <a:lnTo>
                        <a:pt x="2560" y="6715"/>
                      </a:lnTo>
                      <a:cubicBezTo>
                        <a:pt x="2620" y="6739"/>
                        <a:pt x="2679" y="6751"/>
                        <a:pt x="2727" y="6775"/>
                      </a:cubicBezTo>
                      <a:lnTo>
                        <a:pt x="2905" y="6811"/>
                      </a:lnTo>
                      <a:cubicBezTo>
                        <a:pt x="2667" y="6977"/>
                        <a:pt x="2524" y="7251"/>
                        <a:pt x="2524" y="7549"/>
                      </a:cubicBezTo>
                      <a:lnTo>
                        <a:pt x="2524" y="8704"/>
                      </a:lnTo>
                      <a:cubicBezTo>
                        <a:pt x="2524" y="8799"/>
                        <a:pt x="2608" y="8870"/>
                        <a:pt x="2691" y="8870"/>
                      </a:cubicBezTo>
                      <a:cubicBezTo>
                        <a:pt x="2786" y="8870"/>
                        <a:pt x="2858" y="8799"/>
                        <a:pt x="2858" y="8704"/>
                      </a:cubicBezTo>
                      <a:lnTo>
                        <a:pt x="2858" y="7549"/>
                      </a:lnTo>
                      <a:cubicBezTo>
                        <a:pt x="2858" y="7322"/>
                        <a:pt x="2989" y="7132"/>
                        <a:pt x="3179" y="7037"/>
                      </a:cubicBezTo>
                      <a:lnTo>
                        <a:pt x="4156" y="6608"/>
                      </a:lnTo>
                      <a:cubicBezTo>
                        <a:pt x="4453" y="7215"/>
                        <a:pt x="5072" y="7608"/>
                        <a:pt x="5763" y="7608"/>
                      </a:cubicBezTo>
                      <a:cubicBezTo>
                        <a:pt x="6442" y="7608"/>
                        <a:pt x="7073" y="7215"/>
                        <a:pt x="7370" y="6608"/>
                      </a:cubicBezTo>
                      <a:lnTo>
                        <a:pt x="8335" y="7037"/>
                      </a:lnTo>
                      <a:cubicBezTo>
                        <a:pt x="8537" y="7132"/>
                        <a:pt x="8656" y="7322"/>
                        <a:pt x="8656" y="7549"/>
                      </a:cubicBezTo>
                      <a:lnTo>
                        <a:pt x="8656" y="8704"/>
                      </a:lnTo>
                      <a:cubicBezTo>
                        <a:pt x="8656" y="8799"/>
                        <a:pt x="8739" y="8870"/>
                        <a:pt x="8823" y="8870"/>
                      </a:cubicBezTo>
                      <a:cubicBezTo>
                        <a:pt x="8918" y="8870"/>
                        <a:pt x="8989" y="8799"/>
                        <a:pt x="8989" y="8704"/>
                      </a:cubicBezTo>
                      <a:lnTo>
                        <a:pt x="8989" y="7549"/>
                      </a:lnTo>
                      <a:cubicBezTo>
                        <a:pt x="8989" y="7322"/>
                        <a:pt x="8918" y="7132"/>
                        <a:pt x="8775" y="6965"/>
                      </a:cubicBezTo>
                      <a:lnTo>
                        <a:pt x="9049" y="6834"/>
                      </a:lnTo>
                      <a:lnTo>
                        <a:pt x="9240" y="7025"/>
                      </a:lnTo>
                      <a:cubicBezTo>
                        <a:pt x="9370" y="7156"/>
                        <a:pt x="9549" y="7215"/>
                        <a:pt x="9728" y="7215"/>
                      </a:cubicBezTo>
                      <a:cubicBezTo>
                        <a:pt x="9906" y="7215"/>
                        <a:pt x="10085" y="7156"/>
                        <a:pt x="10228" y="7025"/>
                      </a:cubicBezTo>
                      <a:lnTo>
                        <a:pt x="10418" y="6834"/>
                      </a:lnTo>
                      <a:lnTo>
                        <a:pt x="10978" y="7108"/>
                      </a:lnTo>
                      <a:cubicBezTo>
                        <a:pt x="11121" y="7168"/>
                        <a:pt x="11192" y="7311"/>
                        <a:pt x="11192" y="7442"/>
                      </a:cubicBezTo>
                      <a:lnTo>
                        <a:pt x="11192" y="8692"/>
                      </a:lnTo>
                      <a:cubicBezTo>
                        <a:pt x="11192" y="8775"/>
                        <a:pt x="11264" y="8858"/>
                        <a:pt x="11359" y="8858"/>
                      </a:cubicBezTo>
                      <a:cubicBezTo>
                        <a:pt x="11442" y="8858"/>
                        <a:pt x="11514" y="8775"/>
                        <a:pt x="11514" y="8692"/>
                      </a:cubicBezTo>
                      <a:lnTo>
                        <a:pt x="11514" y="7442"/>
                      </a:lnTo>
                      <a:cubicBezTo>
                        <a:pt x="11537" y="7168"/>
                        <a:pt x="11383" y="6930"/>
                        <a:pt x="11145" y="6799"/>
                      </a:cubicBezTo>
                      <a:lnTo>
                        <a:pt x="10466" y="6453"/>
                      </a:lnTo>
                      <a:lnTo>
                        <a:pt x="10466" y="6441"/>
                      </a:lnTo>
                      <a:lnTo>
                        <a:pt x="10466" y="6096"/>
                      </a:lnTo>
                      <a:cubicBezTo>
                        <a:pt x="10740" y="5906"/>
                        <a:pt x="10942" y="5596"/>
                        <a:pt x="11002" y="5239"/>
                      </a:cubicBezTo>
                      <a:cubicBezTo>
                        <a:pt x="11133" y="5013"/>
                        <a:pt x="11192" y="4775"/>
                        <a:pt x="11192" y="4525"/>
                      </a:cubicBezTo>
                      <a:cubicBezTo>
                        <a:pt x="11192" y="4048"/>
                        <a:pt x="10966" y="3632"/>
                        <a:pt x="10609" y="3382"/>
                      </a:cubicBezTo>
                      <a:cubicBezTo>
                        <a:pt x="10621" y="3298"/>
                        <a:pt x="10644" y="3239"/>
                        <a:pt x="10644" y="3167"/>
                      </a:cubicBezTo>
                      <a:cubicBezTo>
                        <a:pt x="10644" y="2727"/>
                        <a:pt x="10240" y="2369"/>
                        <a:pt x="9751" y="2369"/>
                      </a:cubicBezTo>
                      <a:cubicBezTo>
                        <a:pt x="9251" y="2369"/>
                        <a:pt x="8859" y="2727"/>
                        <a:pt x="8859" y="3167"/>
                      </a:cubicBezTo>
                      <a:cubicBezTo>
                        <a:pt x="8859" y="3239"/>
                        <a:pt x="8870" y="3322"/>
                        <a:pt x="8882" y="3382"/>
                      </a:cubicBezTo>
                      <a:cubicBezTo>
                        <a:pt x="8680" y="3536"/>
                        <a:pt x="8513" y="3751"/>
                        <a:pt x="8406" y="3989"/>
                      </a:cubicBezTo>
                      <a:cubicBezTo>
                        <a:pt x="8358" y="3572"/>
                        <a:pt x="8323" y="3084"/>
                        <a:pt x="8275" y="2512"/>
                      </a:cubicBezTo>
                      <a:cubicBezTo>
                        <a:pt x="8216" y="1774"/>
                        <a:pt x="7942" y="1131"/>
                        <a:pt x="7501" y="679"/>
                      </a:cubicBezTo>
                      <a:cubicBezTo>
                        <a:pt x="7049" y="238"/>
                        <a:pt x="6442" y="0"/>
                        <a:pt x="576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104" name="Google Shape;4034;p39">
                  <a:extLst>
                    <a:ext uri="{FF2B5EF4-FFF2-40B4-BE49-F238E27FC236}">
                      <a16:creationId xmlns:a16="http://schemas.microsoft.com/office/drawing/2014/main" id="{6AFD0E4A-74C1-46FC-9F83-07F4A9820C23}"/>
                    </a:ext>
                  </a:extLst>
                </p:cNvPr>
                <p:cNvSpPr/>
                <p:nvPr/>
              </p:nvSpPr>
              <p:spPr>
                <a:xfrm>
                  <a:off x="2114800" y="3635440"/>
                  <a:ext cx="11045" cy="379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192" extrusionOk="0">
                      <a:moveTo>
                        <a:pt x="167" y="1"/>
                      </a:moveTo>
                      <a:cubicBezTo>
                        <a:pt x="72" y="1"/>
                        <a:pt x="1" y="72"/>
                        <a:pt x="1" y="156"/>
                      </a:cubicBezTo>
                      <a:lnTo>
                        <a:pt x="1" y="1025"/>
                      </a:lnTo>
                      <a:cubicBezTo>
                        <a:pt x="1" y="1108"/>
                        <a:pt x="72" y="1191"/>
                        <a:pt x="167" y="1191"/>
                      </a:cubicBezTo>
                      <a:cubicBezTo>
                        <a:pt x="251" y="1191"/>
                        <a:pt x="322" y="1108"/>
                        <a:pt x="322" y="1025"/>
                      </a:cubicBezTo>
                      <a:lnTo>
                        <a:pt x="322" y="156"/>
                      </a:lnTo>
                      <a:cubicBezTo>
                        <a:pt x="346" y="72"/>
                        <a:pt x="251" y="1"/>
                        <a:pt x="1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b="1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</p:grp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7BE9079B-09AA-4499-9963-D26D5E1E3F55}"/>
              </a:ext>
            </a:extLst>
          </p:cNvPr>
          <p:cNvGrpSpPr/>
          <p:nvPr/>
        </p:nvGrpSpPr>
        <p:grpSpPr>
          <a:xfrm>
            <a:off x="6118574" y="4791217"/>
            <a:ext cx="5939447" cy="797132"/>
            <a:chOff x="6159268" y="4874698"/>
            <a:chExt cx="5939447" cy="797132"/>
          </a:xfrm>
        </p:grpSpPr>
        <p:sp>
          <p:nvSpPr>
            <p:cNvPr id="107" name="Объект 2">
              <a:extLst>
                <a:ext uri="{FF2B5EF4-FFF2-40B4-BE49-F238E27FC236}">
                  <a16:creationId xmlns:a16="http://schemas.microsoft.com/office/drawing/2014/main" id="{AE5BC1C7-8CEC-4934-9C70-60619679F0A5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4902315"/>
              <a:ext cx="5167774" cy="7418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Гарантия безубыточности – </a:t>
              </a:r>
              <a: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НПФ </a:t>
              </a:r>
              <a:b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обязан обеспечить сохранность</a:t>
              </a:r>
              <a:r>
                <a:rPr lang="ru-RU" sz="1800" b="1" dirty="0">
                  <a:solidFill>
                    <a:srgbClr val="299288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средств на счете</a:t>
              </a:r>
            </a:p>
          </p:txBody>
        </p:sp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F9E72802-2592-421F-948E-8EAEB1085991}"/>
                </a:ext>
              </a:extLst>
            </p:cNvPr>
            <p:cNvGrpSpPr/>
            <p:nvPr/>
          </p:nvGrpSpPr>
          <p:grpSpPr>
            <a:xfrm>
              <a:off x="6159268" y="4874698"/>
              <a:ext cx="687183" cy="797132"/>
              <a:chOff x="5803514" y="2841569"/>
              <a:chExt cx="687183" cy="797132"/>
            </a:xfrm>
          </p:grpSpPr>
          <p:sp>
            <p:nvSpPr>
              <p:cNvPr id="109" name="Шестиугольник 108">
                <a:extLst>
                  <a:ext uri="{FF2B5EF4-FFF2-40B4-BE49-F238E27FC236}">
                    <a16:creationId xmlns:a16="http://schemas.microsoft.com/office/drawing/2014/main" id="{1FC5FBBD-D257-46C1-AA74-77B2A351AA76}"/>
                  </a:ext>
                </a:extLst>
              </p:cNvPr>
              <p:cNvSpPr/>
              <p:nvPr/>
            </p:nvSpPr>
            <p:spPr>
              <a:xfrm rot="5400000">
                <a:off x="5748540" y="2896543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10" name="Google Shape;1594;p35">
                <a:extLst>
                  <a:ext uri="{FF2B5EF4-FFF2-40B4-BE49-F238E27FC236}">
                    <a16:creationId xmlns:a16="http://schemas.microsoft.com/office/drawing/2014/main" id="{5E5E8AB9-58C4-43FB-AC95-4D42D6DD5D0F}"/>
                  </a:ext>
                </a:extLst>
              </p:cNvPr>
              <p:cNvGrpSpPr/>
              <p:nvPr/>
            </p:nvGrpSpPr>
            <p:grpSpPr>
              <a:xfrm>
                <a:off x="5929777" y="3014009"/>
                <a:ext cx="429199" cy="472679"/>
                <a:chOff x="7562766" y="1514864"/>
                <a:chExt cx="327059" cy="360192"/>
              </a:xfrm>
              <a:solidFill>
                <a:schemeClr val="bg1"/>
              </a:solidFill>
            </p:grpSpPr>
            <p:sp>
              <p:nvSpPr>
                <p:cNvPr id="111" name="Google Shape;1595;p35">
                  <a:extLst>
                    <a:ext uri="{FF2B5EF4-FFF2-40B4-BE49-F238E27FC236}">
                      <a16:creationId xmlns:a16="http://schemas.microsoft.com/office/drawing/2014/main" id="{DB4874EB-B03B-4A50-8626-151605192160}"/>
                    </a:ext>
                  </a:extLst>
                </p:cNvPr>
                <p:cNvSpPr/>
                <p:nvPr/>
              </p:nvSpPr>
              <p:spPr>
                <a:xfrm>
                  <a:off x="7662418" y="1600289"/>
                  <a:ext cx="127724" cy="165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3" h="5192" extrusionOk="0">
                      <a:moveTo>
                        <a:pt x="2001" y="334"/>
                      </a:moveTo>
                      <a:cubicBezTo>
                        <a:pt x="2298" y="334"/>
                        <a:pt x="2548" y="513"/>
                        <a:pt x="2656" y="763"/>
                      </a:cubicBezTo>
                      <a:cubicBezTo>
                        <a:pt x="2679" y="846"/>
                        <a:pt x="2715" y="941"/>
                        <a:pt x="2715" y="1049"/>
                      </a:cubicBezTo>
                      <a:lnTo>
                        <a:pt x="2715" y="1227"/>
                      </a:lnTo>
                      <a:cubicBezTo>
                        <a:pt x="2441" y="1132"/>
                        <a:pt x="2322" y="846"/>
                        <a:pt x="2322" y="834"/>
                      </a:cubicBezTo>
                      <a:cubicBezTo>
                        <a:pt x="2298" y="775"/>
                        <a:pt x="2251" y="727"/>
                        <a:pt x="2179" y="727"/>
                      </a:cubicBezTo>
                      <a:cubicBezTo>
                        <a:pt x="2120" y="727"/>
                        <a:pt x="2060" y="763"/>
                        <a:pt x="2013" y="822"/>
                      </a:cubicBezTo>
                      <a:cubicBezTo>
                        <a:pt x="2013" y="822"/>
                        <a:pt x="1822" y="1180"/>
                        <a:pt x="1286" y="1239"/>
                      </a:cubicBezTo>
                      <a:lnTo>
                        <a:pt x="1286" y="1025"/>
                      </a:lnTo>
                      <a:cubicBezTo>
                        <a:pt x="1298" y="941"/>
                        <a:pt x="1310" y="846"/>
                        <a:pt x="1346" y="763"/>
                      </a:cubicBezTo>
                      <a:cubicBezTo>
                        <a:pt x="1453" y="513"/>
                        <a:pt x="1703" y="334"/>
                        <a:pt x="2001" y="334"/>
                      </a:cubicBezTo>
                      <a:close/>
                      <a:moveTo>
                        <a:pt x="2167" y="1180"/>
                      </a:moveTo>
                      <a:cubicBezTo>
                        <a:pt x="2263" y="1322"/>
                        <a:pt x="2465" y="1501"/>
                        <a:pt x="2727" y="1549"/>
                      </a:cubicBezTo>
                      <a:lnTo>
                        <a:pt x="2727" y="1775"/>
                      </a:lnTo>
                      <a:cubicBezTo>
                        <a:pt x="2727" y="2156"/>
                        <a:pt x="2429" y="2465"/>
                        <a:pt x="2048" y="2489"/>
                      </a:cubicBezTo>
                      <a:lnTo>
                        <a:pt x="1989" y="2489"/>
                      </a:lnTo>
                      <a:cubicBezTo>
                        <a:pt x="1596" y="2489"/>
                        <a:pt x="1298" y="2180"/>
                        <a:pt x="1298" y="1787"/>
                      </a:cubicBezTo>
                      <a:lnTo>
                        <a:pt x="1298" y="1561"/>
                      </a:lnTo>
                      <a:cubicBezTo>
                        <a:pt x="1727" y="1525"/>
                        <a:pt x="2001" y="1346"/>
                        <a:pt x="2167" y="1180"/>
                      </a:cubicBezTo>
                      <a:close/>
                      <a:moveTo>
                        <a:pt x="2215" y="2846"/>
                      </a:moveTo>
                      <a:lnTo>
                        <a:pt x="2132" y="3025"/>
                      </a:lnTo>
                      <a:lnTo>
                        <a:pt x="1906" y="3025"/>
                      </a:lnTo>
                      <a:lnTo>
                        <a:pt x="1810" y="2846"/>
                      </a:lnTo>
                      <a:close/>
                      <a:moveTo>
                        <a:pt x="2084" y="3347"/>
                      </a:moveTo>
                      <a:lnTo>
                        <a:pt x="2287" y="4180"/>
                      </a:lnTo>
                      <a:lnTo>
                        <a:pt x="2013" y="4442"/>
                      </a:lnTo>
                      <a:lnTo>
                        <a:pt x="1751" y="4180"/>
                      </a:lnTo>
                      <a:lnTo>
                        <a:pt x="1929" y="3347"/>
                      </a:lnTo>
                      <a:close/>
                      <a:moveTo>
                        <a:pt x="2572" y="2918"/>
                      </a:moveTo>
                      <a:cubicBezTo>
                        <a:pt x="2810" y="2989"/>
                        <a:pt x="3025" y="3120"/>
                        <a:pt x="3215" y="3311"/>
                      </a:cubicBezTo>
                      <a:cubicBezTo>
                        <a:pt x="3549" y="3620"/>
                        <a:pt x="3727" y="4025"/>
                        <a:pt x="3727" y="4442"/>
                      </a:cubicBezTo>
                      <a:lnTo>
                        <a:pt x="3668" y="4859"/>
                      </a:lnTo>
                      <a:lnTo>
                        <a:pt x="334" y="4859"/>
                      </a:lnTo>
                      <a:lnTo>
                        <a:pt x="334" y="4442"/>
                      </a:lnTo>
                      <a:cubicBezTo>
                        <a:pt x="334" y="4025"/>
                        <a:pt x="513" y="3620"/>
                        <a:pt x="834" y="3311"/>
                      </a:cubicBezTo>
                      <a:cubicBezTo>
                        <a:pt x="1013" y="3132"/>
                        <a:pt x="1239" y="2989"/>
                        <a:pt x="1477" y="2918"/>
                      </a:cubicBezTo>
                      <a:lnTo>
                        <a:pt x="1632" y="3204"/>
                      </a:lnTo>
                      <a:lnTo>
                        <a:pt x="1405" y="4192"/>
                      </a:lnTo>
                      <a:cubicBezTo>
                        <a:pt x="1394" y="4251"/>
                        <a:pt x="1405" y="4311"/>
                        <a:pt x="1453" y="4359"/>
                      </a:cubicBezTo>
                      <a:lnTo>
                        <a:pt x="1906" y="4775"/>
                      </a:lnTo>
                      <a:cubicBezTo>
                        <a:pt x="1941" y="4811"/>
                        <a:pt x="1989" y="4823"/>
                        <a:pt x="2025" y="4823"/>
                      </a:cubicBezTo>
                      <a:cubicBezTo>
                        <a:pt x="2072" y="4823"/>
                        <a:pt x="2096" y="4811"/>
                        <a:pt x="2144" y="4775"/>
                      </a:cubicBezTo>
                      <a:lnTo>
                        <a:pt x="2608" y="4359"/>
                      </a:lnTo>
                      <a:cubicBezTo>
                        <a:pt x="2656" y="4311"/>
                        <a:pt x="2668" y="4251"/>
                        <a:pt x="2656" y="4192"/>
                      </a:cubicBezTo>
                      <a:lnTo>
                        <a:pt x="2429" y="3204"/>
                      </a:lnTo>
                      <a:lnTo>
                        <a:pt x="2572" y="2918"/>
                      </a:lnTo>
                      <a:close/>
                      <a:moveTo>
                        <a:pt x="2001" y="1"/>
                      </a:moveTo>
                      <a:cubicBezTo>
                        <a:pt x="1417" y="1"/>
                        <a:pt x="953" y="465"/>
                        <a:pt x="953" y="1049"/>
                      </a:cubicBezTo>
                      <a:lnTo>
                        <a:pt x="953" y="1418"/>
                      </a:lnTo>
                      <a:lnTo>
                        <a:pt x="953" y="1787"/>
                      </a:lnTo>
                      <a:cubicBezTo>
                        <a:pt x="953" y="2120"/>
                        <a:pt x="1120" y="2418"/>
                        <a:pt x="1358" y="2608"/>
                      </a:cubicBezTo>
                      <a:cubicBezTo>
                        <a:pt x="572" y="2870"/>
                        <a:pt x="1" y="3608"/>
                        <a:pt x="1" y="4442"/>
                      </a:cubicBezTo>
                      <a:lnTo>
                        <a:pt x="1" y="5037"/>
                      </a:lnTo>
                      <a:cubicBezTo>
                        <a:pt x="1" y="5121"/>
                        <a:pt x="84" y="5192"/>
                        <a:pt x="167" y="5192"/>
                      </a:cubicBezTo>
                      <a:lnTo>
                        <a:pt x="3834" y="5192"/>
                      </a:lnTo>
                      <a:cubicBezTo>
                        <a:pt x="3918" y="5192"/>
                        <a:pt x="3989" y="5121"/>
                        <a:pt x="3989" y="5037"/>
                      </a:cubicBezTo>
                      <a:lnTo>
                        <a:pt x="3989" y="4442"/>
                      </a:lnTo>
                      <a:cubicBezTo>
                        <a:pt x="4013" y="3620"/>
                        <a:pt x="3430" y="2882"/>
                        <a:pt x="2644" y="2608"/>
                      </a:cubicBezTo>
                      <a:cubicBezTo>
                        <a:pt x="2882" y="2418"/>
                        <a:pt x="3037" y="2120"/>
                        <a:pt x="3037" y="1787"/>
                      </a:cubicBezTo>
                      <a:lnTo>
                        <a:pt x="3037" y="1418"/>
                      </a:lnTo>
                      <a:lnTo>
                        <a:pt x="3037" y="1049"/>
                      </a:lnTo>
                      <a:cubicBezTo>
                        <a:pt x="3037" y="465"/>
                        <a:pt x="2584" y="1"/>
                        <a:pt x="200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596;p35">
                  <a:extLst>
                    <a:ext uri="{FF2B5EF4-FFF2-40B4-BE49-F238E27FC236}">
                      <a16:creationId xmlns:a16="http://schemas.microsoft.com/office/drawing/2014/main" id="{AAEC0694-C754-49FB-BB4D-45BF27209E30}"/>
                    </a:ext>
                  </a:extLst>
                </p:cNvPr>
                <p:cNvSpPr/>
                <p:nvPr/>
              </p:nvSpPr>
              <p:spPr>
                <a:xfrm>
                  <a:off x="7599527" y="1548951"/>
                  <a:ext cx="258853" cy="154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3" h="4865" extrusionOk="0">
                      <a:moveTo>
                        <a:pt x="3974" y="1"/>
                      </a:moveTo>
                      <a:cubicBezTo>
                        <a:pt x="3947" y="1"/>
                        <a:pt x="3923" y="7"/>
                        <a:pt x="3905" y="18"/>
                      </a:cubicBezTo>
                      <a:cubicBezTo>
                        <a:pt x="3882" y="42"/>
                        <a:pt x="1798" y="1269"/>
                        <a:pt x="238" y="1269"/>
                      </a:cubicBezTo>
                      <a:cubicBezTo>
                        <a:pt x="167" y="1269"/>
                        <a:pt x="95" y="1328"/>
                        <a:pt x="72" y="1411"/>
                      </a:cubicBezTo>
                      <a:cubicBezTo>
                        <a:pt x="72" y="1423"/>
                        <a:pt x="0" y="1912"/>
                        <a:pt x="0" y="2662"/>
                      </a:cubicBezTo>
                      <a:cubicBezTo>
                        <a:pt x="0" y="2745"/>
                        <a:pt x="72" y="2816"/>
                        <a:pt x="167" y="2816"/>
                      </a:cubicBezTo>
                      <a:cubicBezTo>
                        <a:pt x="250" y="2816"/>
                        <a:pt x="333" y="2745"/>
                        <a:pt x="333" y="2662"/>
                      </a:cubicBezTo>
                      <a:cubicBezTo>
                        <a:pt x="333" y="2162"/>
                        <a:pt x="357" y="1781"/>
                        <a:pt x="393" y="1590"/>
                      </a:cubicBezTo>
                      <a:cubicBezTo>
                        <a:pt x="1060" y="1554"/>
                        <a:pt x="1857" y="1352"/>
                        <a:pt x="2786" y="947"/>
                      </a:cubicBezTo>
                      <a:cubicBezTo>
                        <a:pt x="3346" y="697"/>
                        <a:pt x="3798" y="459"/>
                        <a:pt x="3977" y="352"/>
                      </a:cubicBezTo>
                      <a:cubicBezTo>
                        <a:pt x="4155" y="459"/>
                        <a:pt x="4596" y="697"/>
                        <a:pt x="5167" y="947"/>
                      </a:cubicBezTo>
                      <a:cubicBezTo>
                        <a:pt x="6084" y="1352"/>
                        <a:pt x="6894" y="1566"/>
                        <a:pt x="7561" y="1590"/>
                      </a:cubicBezTo>
                      <a:cubicBezTo>
                        <a:pt x="7608" y="2007"/>
                        <a:pt x="7715" y="3281"/>
                        <a:pt x="7394" y="4662"/>
                      </a:cubicBezTo>
                      <a:cubicBezTo>
                        <a:pt x="7382" y="4757"/>
                        <a:pt x="7430" y="4840"/>
                        <a:pt x="7513" y="4864"/>
                      </a:cubicBezTo>
                      <a:lnTo>
                        <a:pt x="7549" y="4864"/>
                      </a:lnTo>
                      <a:cubicBezTo>
                        <a:pt x="7620" y="4864"/>
                        <a:pt x="7692" y="4805"/>
                        <a:pt x="7715" y="4721"/>
                      </a:cubicBezTo>
                      <a:cubicBezTo>
                        <a:pt x="8132" y="3007"/>
                        <a:pt x="7894" y="1483"/>
                        <a:pt x="7894" y="1411"/>
                      </a:cubicBezTo>
                      <a:cubicBezTo>
                        <a:pt x="7870" y="1328"/>
                        <a:pt x="7799" y="1269"/>
                        <a:pt x="7727" y="1269"/>
                      </a:cubicBezTo>
                      <a:cubicBezTo>
                        <a:pt x="6168" y="1269"/>
                        <a:pt x="4096" y="42"/>
                        <a:pt x="4060" y="18"/>
                      </a:cubicBezTo>
                      <a:cubicBezTo>
                        <a:pt x="4030" y="7"/>
                        <a:pt x="4001" y="1"/>
                        <a:pt x="39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597;p35">
                  <a:extLst>
                    <a:ext uri="{FF2B5EF4-FFF2-40B4-BE49-F238E27FC236}">
                      <a16:creationId xmlns:a16="http://schemas.microsoft.com/office/drawing/2014/main" id="{D32B570E-F664-47BD-BF4E-165EA3616ED2}"/>
                    </a:ext>
                  </a:extLst>
                </p:cNvPr>
                <p:cNvSpPr/>
                <p:nvPr/>
              </p:nvSpPr>
              <p:spPr>
                <a:xfrm>
                  <a:off x="7599909" y="1648380"/>
                  <a:ext cx="242175" cy="190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9" h="5991" extrusionOk="0">
                      <a:moveTo>
                        <a:pt x="185" y="1"/>
                      </a:moveTo>
                      <a:cubicBezTo>
                        <a:pt x="179" y="1"/>
                        <a:pt x="173" y="1"/>
                        <a:pt x="167" y="2"/>
                      </a:cubicBezTo>
                      <a:cubicBezTo>
                        <a:pt x="71" y="2"/>
                        <a:pt x="0" y="97"/>
                        <a:pt x="12" y="181"/>
                      </a:cubicBezTo>
                      <a:cubicBezTo>
                        <a:pt x="95" y="1419"/>
                        <a:pt x="369" y="2502"/>
                        <a:pt x="869" y="3419"/>
                      </a:cubicBezTo>
                      <a:cubicBezTo>
                        <a:pt x="1536" y="4669"/>
                        <a:pt x="2560" y="5526"/>
                        <a:pt x="3929" y="5979"/>
                      </a:cubicBezTo>
                      <a:cubicBezTo>
                        <a:pt x="3941" y="5979"/>
                        <a:pt x="3965" y="5991"/>
                        <a:pt x="3989" y="5991"/>
                      </a:cubicBezTo>
                      <a:cubicBezTo>
                        <a:pt x="4001" y="5991"/>
                        <a:pt x="4024" y="5991"/>
                        <a:pt x="4048" y="5979"/>
                      </a:cubicBezTo>
                      <a:cubicBezTo>
                        <a:pt x="4941" y="5681"/>
                        <a:pt x="5691" y="5217"/>
                        <a:pt x="6287" y="4574"/>
                      </a:cubicBezTo>
                      <a:cubicBezTo>
                        <a:pt x="6882" y="3931"/>
                        <a:pt x="7322" y="3133"/>
                        <a:pt x="7608" y="2181"/>
                      </a:cubicBezTo>
                      <a:cubicBezTo>
                        <a:pt x="7608" y="2097"/>
                        <a:pt x="7560" y="2002"/>
                        <a:pt x="7477" y="1966"/>
                      </a:cubicBezTo>
                      <a:cubicBezTo>
                        <a:pt x="7463" y="1963"/>
                        <a:pt x="7448" y="1961"/>
                        <a:pt x="7434" y="1961"/>
                      </a:cubicBezTo>
                      <a:cubicBezTo>
                        <a:pt x="7358" y="1961"/>
                        <a:pt x="7293" y="2013"/>
                        <a:pt x="7263" y="2074"/>
                      </a:cubicBezTo>
                      <a:cubicBezTo>
                        <a:pt x="7001" y="2990"/>
                        <a:pt x="6560" y="3741"/>
                        <a:pt x="6013" y="4336"/>
                      </a:cubicBezTo>
                      <a:cubicBezTo>
                        <a:pt x="5465" y="4919"/>
                        <a:pt x="4774" y="5348"/>
                        <a:pt x="3977" y="5634"/>
                      </a:cubicBezTo>
                      <a:cubicBezTo>
                        <a:pt x="2727" y="5205"/>
                        <a:pt x="1774" y="4395"/>
                        <a:pt x="1143" y="3252"/>
                      </a:cubicBezTo>
                      <a:cubicBezTo>
                        <a:pt x="691" y="2383"/>
                        <a:pt x="417" y="1347"/>
                        <a:pt x="345" y="157"/>
                      </a:cubicBezTo>
                      <a:cubicBezTo>
                        <a:pt x="345" y="68"/>
                        <a:pt x="263" y="1"/>
                        <a:pt x="18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598;p35">
                  <a:extLst>
                    <a:ext uri="{FF2B5EF4-FFF2-40B4-BE49-F238E27FC236}">
                      <a16:creationId xmlns:a16="http://schemas.microsoft.com/office/drawing/2014/main" id="{BE75BE7D-6921-489A-AF6E-C96D1626BD88}"/>
                    </a:ext>
                  </a:extLst>
                </p:cNvPr>
                <p:cNvSpPr/>
                <p:nvPr/>
              </p:nvSpPr>
              <p:spPr>
                <a:xfrm>
                  <a:off x="7562766" y="1514864"/>
                  <a:ext cx="327059" cy="360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6" h="11317" extrusionOk="0">
                      <a:moveTo>
                        <a:pt x="5132" y="363"/>
                      </a:moveTo>
                      <a:cubicBezTo>
                        <a:pt x="5334" y="482"/>
                        <a:pt x="5906" y="792"/>
                        <a:pt x="6644" y="1125"/>
                      </a:cubicBezTo>
                      <a:cubicBezTo>
                        <a:pt x="7823" y="1625"/>
                        <a:pt x="8835" y="1899"/>
                        <a:pt x="9668" y="1923"/>
                      </a:cubicBezTo>
                      <a:cubicBezTo>
                        <a:pt x="9728" y="2375"/>
                        <a:pt x="9882" y="3947"/>
                        <a:pt x="9501" y="5673"/>
                      </a:cubicBezTo>
                      <a:cubicBezTo>
                        <a:pt x="9251" y="6888"/>
                        <a:pt x="8823" y="7912"/>
                        <a:pt x="8192" y="8757"/>
                      </a:cubicBezTo>
                      <a:cubicBezTo>
                        <a:pt x="7442" y="9781"/>
                        <a:pt x="6406" y="10531"/>
                        <a:pt x="5132" y="10972"/>
                      </a:cubicBezTo>
                      <a:cubicBezTo>
                        <a:pt x="3846" y="10543"/>
                        <a:pt x="2822" y="9805"/>
                        <a:pt x="2060" y="8769"/>
                      </a:cubicBezTo>
                      <a:cubicBezTo>
                        <a:pt x="1453" y="7936"/>
                        <a:pt x="1012" y="6900"/>
                        <a:pt x="750" y="5709"/>
                      </a:cubicBezTo>
                      <a:cubicBezTo>
                        <a:pt x="393" y="3983"/>
                        <a:pt x="536" y="2387"/>
                        <a:pt x="596" y="1923"/>
                      </a:cubicBezTo>
                      <a:cubicBezTo>
                        <a:pt x="1429" y="1899"/>
                        <a:pt x="2453" y="1625"/>
                        <a:pt x="3608" y="1125"/>
                      </a:cubicBezTo>
                      <a:cubicBezTo>
                        <a:pt x="4346" y="816"/>
                        <a:pt x="4917" y="482"/>
                        <a:pt x="5132" y="363"/>
                      </a:cubicBezTo>
                      <a:close/>
                      <a:moveTo>
                        <a:pt x="5129" y="0"/>
                      </a:moveTo>
                      <a:cubicBezTo>
                        <a:pt x="5102" y="0"/>
                        <a:pt x="5078" y="6"/>
                        <a:pt x="5060" y="18"/>
                      </a:cubicBezTo>
                      <a:cubicBezTo>
                        <a:pt x="5025" y="42"/>
                        <a:pt x="2417" y="1589"/>
                        <a:pt x="453" y="1589"/>
                      </a:cubicBezTo>
                      <a:cubicBezTo>
                        <a:pt x="381" y="1589"/>
                        <a:pt x="310" y="1649"/>
                        <a:pt x="298" y="1720"/>
                      </a:cubicBezTo>
                      <a:cubicBezTo>
                        <a:pt x="274" y="1792"/>
                        <a:pt x="0" y="3637"/>
                        <a:pt x="441" y="5757"/>
                      </a:cubicBezTo>
                      <a:cubicBezTo>
                        <a:pt x="691" y="7007"/>
                        <a:pt x="1155" y="8078"/>
                        <a:pt x="1810" y="8948"/>
                      </a:cubicBezTo>
                      <a:cubicBezTo>
                        <a:pt x="2620" y="10055"/>
                        <a:pt x="3727" y="10841"/>
                        <a:pt x="5096" y="11305"/>
                      </a:cubicBezTo>
                      <a:cubicBezTo>
                        <a:pt x="5120" y="11305"/>
                        <a:pt x="5132" y="11317"/>
                        <a:pt x="5156" y="11317"/>
                      </a:cubicBezTo>
                      <a:cubicBezTo>
                        <a:pt x="5179" y="11317"/>
                        <a:pt x="5191" y="11317"/>
                        <a:pt x="5215" y="11305"/>
                      </a:cubicBezTo>
                      <a:cubicBezTo>
                        <a:pt x="6584" y="10841"/>
                        <a:pt x="7692" y="10055"/>
                        <a:pt x="8513" y="8948"/>
                      </a:cubicBezTo>
                      <a:cubicBezTo>
                        <a:pt x="9144" y="8078"/>
                        <a:pt x="9609" y="6983"/>
                        <a:pt x="9882" y="5757"/>
                      </a:cubicBezTo>
                      <a:cubicBezTo>
                        <a:pt x="10275" y="3637"/>
                        <a:pt x="10001" y="1792"/>
                        <a:pt x="9978" y="1720"/>
                      </a:cubicBezTo>
                      <a:cubicBezTo>
                        <a:pt x="9966" y="1649"/>
                        <a:pt x="9894" y="1589"/>
                        <a:pt x="9823" y="1589"/>
                      </a:cubicBezTo>
                      <a:cubicBezTo>
                        <a:pt x="7858" y="1589"/>
                        <a:pt x="5251" y="42"/>
                        <a:pt x="5215" y="18"/>
                      </a:cubicBezTo>
                      <a:cubicBezTo>
                        <a:pt x="5185" y="6"/>
                        <a:pt x="5156" y="0"/>
                        <a:pt x="51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5E72E8E-B05A-4857-B39C-643F177D41B0}"/>
              </a:ext>
            </a:extLst>
          </p:cNvPr>
          <p:cNvGrpSpPr/>
          <p:nvPr/>
        </p:nvGrpSpPr>
        <p:grpSpPr>
          <a:xfrm>
            <a:off x="6118574" y="3300839"/>
            <a:ext cx="5757265" cy="797132"/>
            <a:chOff x="6159268" y="3318020"/>
            <a:chExt cx="5757265" cy="797132"/>
          </a:xfrm>
        </p:grpSpPr>
        <p:sp>
          <p:nvSpPr>
            <p:cNvPr id="152" name="Объект 2">
              <a:extLst>
                <a:ext uri="{FF2B5EF4-FFF2-40B4-BE49-F238E27FC236}">
                  <a16:creationId xmlns:a16="http://schemas.microsoft.com/office/drawing/2014/main" id="{54B0739B-EEE4-498A-AF31-080B6FF45D57}"/>
                </a:ext>
              </a:extLst>
            </p:cNvPr>
            <p:cNvSpPr txBox="1">
              <a:spLocks/>
            </p:cNvSpPr>
            <p:nvPr/>
          </p:nvSpPr>
          <p:spPr>
            <a:xfrm>
              <a:off x="6930941" y="3325394"/>
              <a:ext cx="4985592" cy="78238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Государственные гарантии сохранности –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2,8 млн руб. +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инве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стиционны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й доход</a:t>
              </a:r>
            </a:p>
          </p:txBody>
        </p:sp>
        <p:grpSp>
          <p:nvGrpSpPr>
            <p:cNvPr id="153" name="Группа 152">
              <a:extLst>
                <a:ext uri="{FF2B5EF4-FFF2-40B4-BE49-F238E27FC236}">
                  <a16:creationId xmlns:a16="http://schemas.microsoft.com/office/drawing/2014/main" id="{70B8A766-9CA7-48A5-BC2C-1346A973751C}"/>
                </a:ext>
              </a:extLst>
            </p:cNvPr>
            <p:cNvGrpSpPr/>
            <p:nvPr/>
          </p:nvGrpSpPr>
          <p:grpSpPr>
            <a:xfrm>
              <a:off x="6159268" y="3318020"/>
              <a:ext cx="687183" cy="797132"/>
              <a:chOff x="453260" y="3970833"/>
              <a:chExt cx="687183" cy="797132"/>
            </a:xfrm>
          </p:grpSpPr>
          <p:sp>
            <p:nvSpPr>
              <p:cNvPr id="154" name="Шестиугольник 153">
                <a:extLst>
                  <a:ext uri="{FF2B5EF4-FFF2-40B4-BE49-F238E27FC236}">
                    <a16:creationId xmlns:a16="http://schemas.microsoft.com/office/drawing/2014/main" id="{F9F07D69-F25E-455B-AA94-44EA703F5D64}"/>
                  </a:ext>
                </a:extLst>
              </p:cNvPr>
              <p:cNvSpPr/>
              <p:nvPr/>
            </p:nvSpPr>
            <p:spPr>
              <a:xfrm rot="5400000">
                <a:off x="398286" y="4025807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55" name="Google Shape;887;p33">
                <a:extLst>
                  <a:ext uri="{FF2B5EF4-FFF2-40B4-BE49-F238E27FC236}">
                    <a16:creationId xmlns:a16="http://schemas.microsoft.com/office/drawing/2014/main" id="{66258FCC-E82E-482F-B469-BA8B16B91A64}"/>
                  </a:ext>
                </a:extLst>
              </p:cNvPr>
              <p:cNvGrpSpPr/>
              <p:nvPr/>
            </p:nvGrpSpPr>
            <p:grpSpPr>
              <a:xfrm>
                <a:off x="578280" y="4207051"/>
                <a:ext cx="440396" cy="328423"/>
                <a:chOff x="5216456" y="3725484"/>
                <a:chExt cx="356196" cy="265631"/>
              </a:xfrm>
              <a:solidFill>
                <a:schemeClr val="bg1"/>
              </a:solidFill>
            </p:grpSpPr>
            <p:sp>
              <p:nvSpPr>
                <p:cNvPr id="156" name="Google Shape;888;p33">
                  <a:extLst>
                    <a:ext uri="{FF2B5EF4-FFF2-40B4-BE49-F238E27FC236}">
                      <a16:creationId xmlns:a16="http://schemas.microsoft.com/office/drawing/2014/main" id="{4B74927B-AF74-4A13-9CF3-A79571D595E4}"/>
                    </a:ext>
                  </a:extLst>
                </p:cNvPr>
                <p:cNvSpPr/>
                <p:nvPr/>
              </p:nvSpPr>
              <p:spPr>
                <a:xfrm>
                  <a:off x="5216456" y="3814335"/>
                  <a:ext cx="296465" cy="176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6" h="5567" extrusionOk="0">
                      <a:moveTo>
                        <a:pt x="1876" y="0"/>
                      </a:moveTo>
                      <a:cubicBezTo>
                        <a:pt x="1831" y="0"/>
                        <a:pt x="1787" y="18"/>
                        <a:pt x="1751" y="54"/>
                      </a:cubicBezTo>
                      <a:lnTo>
                        <a:pt x="84" y="1721"/>
                      </a:lnTo>
                      <a:cubicBezTo>
                        <a:pt x="1" y="1804"/>
                        <a:pt x="1" y="1899"/>
                        <a:pt x="84" y="1983"/>
                      </a:cubicBezTo>
                      <a:lnTo>
                        <a:pt x="3263" y="5162"/>
                      </a:lnTo>
                      <a:cubicBezTo>
                        <a:pt x="3513" y="5412"/>
                        <a:pt x="3858" y="5566"/>
                        <a:pt x="4215" y="5566"/>
                      </a:cubicBezTo>
                      <a:cubicBezTo>
                        <a:pt x="4573" y="5566"/>
                        <a:pt x="4918" y="5435"/>
                        <a:pt x="5168" y="5162"/>
                      </a:cubicBezTo>
                      <a:lnTo>
                        <a:pt x="9252" y="1090"/>
                      </a:lnTo>
                      <a:cubicBezTo>
                        <a:pt x="9335" y="1006"/>
                        <a:pt x="9335" y="887"/>
                        <a:pt x="9276" y="828"/>
                      </a:cubicBezTo>
                      <a:cubicBezTo>
                        <a:pt x="9240" y="792"/>
                        <a:pt x="9195" y="774"/>
                        <a:pt x="9151" y="774"/>
                      </a:cubicBezTo>
                      <a:cubicBezTo>
                        <a:pt x="9106" y="774"/>
                        <a:pt x="9061" y="792"/>
                        <a:pt x="9026" y="828"/>
                      </a:cubicBezTo>
                      <a:lnTo>
                        <a:pt x="4942" y="4912"/>
                      </a:lnTo>
                      <a:cubicBezTo>
                        <a:pt x="4751" y="5102"/>
                        <a:pt x="4501" y="5209"/>
                        <a:pt x="4227" y="5209"/>
                      </a:cubicBezTo>
                      <a:cubicBezTo>
                        <a:pt x="3965" y="5209"/>
                        <a:pt x="3715" y="5102"/>
                        <a:pt x="3513" y="4912"/>
                      </a:cubicBezTo>
                      <a:lnTo>
                        <a:pt x="453" y="1840"/>
                      </a:lnTo>
                      <a:lnTo>
                        <a:pt x="1870" y="435"/>
                      </a:lnTo>
                      <a:lnTo>
                        <a:pt x="2370" y="935"/>
                      </a:lnTo>
                      <a:cubicBezTo>
                        <a:pt x="2406" y="971"/>
                        <a:pt x="2450" y="988"/>
                        <a:pt x="2495" y="988"/>
                      </a:cubicBezTo>
                      <a:cubicBezTo>
                        <a:pt x="2540" y="988"/>
                        <a:pt x="2584" y="971"/>
                        <a:pt x="2620" y="935"/>
                      </a:cubicBezTo>
                      <a:cubicBezTo>
                        <a:pt x="2703" y="863"/>
                        <a:pt x="2703" y="756"/>
                        <a:pt x="2620" y="685"/>
                      </a:cubicBezTo>
                      <a:lnTo>
                        <a:pt x="2001" y="54"/>
                      </a:lnTo>
                      <a:cubicBezTo>
                        <a:pt x="1965" y="18"/>
                        <a:pt x="1920" y="0"/>
                        <a:pt x="187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889;p33">
                  <a:extLst>
                    <a:ext uri="{FF2B5EF4-FFF2-40B4-BE49-F238E27FC236}">
                      <a16:creationId xmlns:a16="http://schemas.microsoft.com/office/drawing/2014/main" id="{964D1487-8C37-4CF6-8475-1E395CBDF0B3}"/>
                    </a:ext>
                  </a:extLst>
                </p:cNvPr>
                <p:cNvSpPr/>
                <p:nvPr/>
              </p:nvSpPr>
              <p:spPr>
                <a:xfrm>
                  <a:off x="5304925" y="3725484"/>
                  <a:ext cx="267726" cy="170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1" h="5376" extrusionOk="0">
                      <a:moveTo>
                        <a:pt x="6585" y="0"/>
                      </a:moveTo>
                      <a:cubicBezTo>
                        <a:pt x="6540" y="0"/>
                        <a:pt x="6495" y="18"/>
                        <a:pt x="6454" y="54"/>
                      </a:cubicBezTo>
                      <a:lnTo>
                        <a:pt x="1548" y="4971"/>
                      </a:lnTo>
                      <a:cubicBezTo>
                        <a:pt x="1513" y="4995"/>
                        <a:pt x="1477" y="5007"/>
                        <a:pt x="1429" y="5007"/>
                      </a:cubicBezTo>
                      <a:cubicBezTo>
                        <a:pt x="1382" y="5007"/>
                        <a:pt x="1346" y="4995"/>
                        <a:pt x="1310" y="4971"/>
                      </a:cubicBezTo>
                      <a:lnTo>
                        <a:pt x="334" y="3983"/>
                      </a:lnTo>
                      <a:cubicBezTo>
                        <a:pt x="292" y="3947"/>
                        <a:pt x="248" y="3929"/>
                        <a:pt x="203" y="3929"/>
                      </a:cubicBezTo>
                      <a:cubicBezTo>
                        <a:pt x="158" y="3929"/>
                        <a:pt x="114" y="3947"/>
                        <a:pt x="72" y="3983"/>
                      </a:cubicBezTo>
                      <a:cubicBezTo>
                        <a:pt x="1" y="4054"/>
                        <a:pt x="1" y="4161"/>
                        <a:pt x="72" y="4245"/>
                      </a:cubicBezTo>
                      <a:lnTo>
                        <a:pt x="1060" y="5221"/>
                      </a:lnTo>
                      <a:cubicBezTo>
                        <a:pt x="1156" y="5328"/>
                        <a:pt x="1275" y="5376"/>
                        <a:pt x="1417" y="5376"/>
                      </a:cubicBezTo>
                      <a:cubicBezTo>
                        <a:pt x="1548" y="5376"/>
                        <a:pt x="1679" y="5316"/>
                        <a:pt x="1775" y="5221"/>
                      </a:cubicBezTo>
                      <a:lnTo>
                        <a:pt x="6549" y="447"/>
                      </a:lnTo>
                      <a:lnTo>
                        <a:pt x="7966" y="1852"/>
                      </a:lnTo>
                      <a:lnTo>
                        <a:pt x="6704" y="3126"/>
                      </a:lnTo>
                      <a:cubicBezTo>
                        <a:pt x="6621" y="3197"/>
                        <a:pt x="6621" y="3304"/>
                        <a:pt x="6704" y="3376"/>
                      </a:cubicBezTo>
                      <a:cubicBezTo>
                        <a:pt x="6740" y="3411"/>
                        <a:pt x="6784" y="3429"/>
                        <a:pt x="6829" y="3429"/>
                      </a:cubicBezTo>
                      <a:cubicBezTo>
                        <a:pt x="6874" y="3429"/>
                        <a:pt x="6918" y="3411"/>
                        <a:pt x="6954" y="3376"/>
                      </a:cubicBezTo>
                      <a:lnTo>
                        <a:pt x="8347" y="1983"/>
                      </a:lnTo>
                      <a:cubicBezTo>
                        <a:pt x="8383" y="1947"/>
                        <a:pt x="8395" y="1899"/>
                        <a:pt x="8395" y="1864"/>
                      </a:cubicBezTo>
                      <a:cubicBezTo>
                        <a:pt x="8430" y="1816"/>
                        <a:pt x="8406" y="1768"/>
                        <a:pt x="8383" y="1721"/>
                      </a:cubicBezTo>
                      <a:lnTo>
                        <a:pt x="6716" y="54"/>
                      </a:lnTo>
                      <a:cubicBezTo>
                        <a:pt x="6674" y="18"/>
                        <a:pt x="6629" y="0"/>
                        <a:pt x="658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B6D03CE-2E63-49DC-AD63-866EE95DA864}"/>
              </a:ext>
            </a:extLst>
          </p:cNvPr>
          <p:cNvGrpSpPr/>
          <p:nvPr/>
        </p:nvGrpSpPr>
        <p:grpSpPr>
          <a:xfrm>
            <a:off x="421140" y="4791217"/>
            <a:ext cx="5590369" cy="797132"/>
            <a:chOff x="461834" y="4874698"/>
            <a:chExt cx="5590369" cy="797132"/>
          </a:xfrm>
        </p:grpSpPr>
        <p:grpSp>
          <p:nvGrpSpPr>
            <p:cNvPr id="76" name="Группа 75">
              <a:extLst>
                <a:ext uri="{FF2B5EF4-FFF2-40B4-BE49-F238E27FC236}">
                  <a16:creationId xmlns:a16="http://schemas.microsoft.com/office/drawing/2014/main" id="{0DA36A7E-C610-4FD0-B19F-42BC0B747FB8}"/>
                </a:ext>
              </a:extLst>
            </p:cNvPr>
            <p:cNvGrpSpPr/>
            <p:nvPr/>
          </p:nvGrpSpPr>
          <p:grpSpPr>
            <a:xfrm>
              <a:off x="461834" y="4874698"/>
              <a:ext cx="687183" cy="797132"/>
              <a:chOff x="453260" y="1812547"/>
              <a:chExt cx="687183" cy="797132"/>
            </a:xfrm>
          </p:grpSpPr>
          <p:sp>
            <p:nvSpPr>
              <p:cNvPr id="77" name="Шестиугольник 76">
                <a:extLst>
                  <a:ext uri="{FF2B5EF4-FFF2-40B4-BE49-F238E27FC236}">
                    <a16:creationId xmlns:a16="http://schemas.microsoft.com/office/drawing/2014/main" id="{2A9C8189-8DAC-4B0C-8043-8076032765A7}"/>
                  </a:ext>
                </a:extLst>
              </p:cNvPr>
              <p:cNvSpPr/>
              <p:nvPr/>
            </p:nvSpPr>
            <p:spPr>
              <a:xfrm rot="5400000">
                <a:off x="398286" y="1867521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 dirty="0"/>
              </a:p>
            </p:txBody>
          </p:sp>
          <p:grpSp>
            <p:nvGrpSpPr>
              <p:cNvPr id="79" name="Google Shape;693;p33">
                <a:extLst>
                  <a:ext uri="{FF2B5EF4-FFF2-40B4-BE49-F238E27FC236}">
                    <a16:creationId xmlns:a16="http://schemas.microsoft.com/office/drawing/2014/main" id="{598219F0-CAFF-4AF3-AD4C-D31B15B203F0}"/>
                  </a:ext>
                </a:extLst>
              </p:cNvPr>
              <p:cNvGrpSpPr/>
              <p:nvPr/>
            </p:nvGrpSpPr>
            <p:grpSpPr>
              <a:xfrm>
                <a:off x="586556" y="1990903"/>
                <a:ext cx="423844" cy="403974"/>
                <a:chOff x="6870193" y="2295620"/>
                <a:chExt cx="360356" cy="343462"/>
              </a:xfrm>
              <a:solidFill>
                <a:schemeClr val="bg1"/>
              </a:solidFill>
            </p:grpSpPr>
            <p:sp>
              <p:nvSpPr>
                <p:cNvPr id="80" name="Google Shape;694;p33">
                  <a:extLst>
                    <a:ext uri="{FF2B5EF4-FFF2-40B4-BE49-F238E27FC236}">
                      <a16:creationId xmlns:a16="http://schemas.microsoft.com/office/drawing/2014/main" id="{1618675C-B479-414A-A6C9-A020AFEF3AF5}"/>
                    </a:ext>
                  </a:extLst>
                </p:cNvPr>
                <p:cNvSpPr/>
                <p:nvPr/>
              </p:nvSpPr>
              <p:spPr>
                <a:xfrm>
                  <a:off x="6870193" y="2295620"/>
                  <a:ext cx="360356" cy="34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48" h="10816" extrusionOk="0">
                      <a:moveTo>
                        <a:pt x="6027" y="0"/>
                      </a:moveTo>
                      <a:cubicBezTo>
                        <a:pt x="5700" y="0"/>
                        <a:pt x="5448" y="70"/>
                        <a:pt x="5430" y="76"/>
                      </a:cubicBezTo>
                      <a:cubicBezTo>
                        <a:pt x="5358" y="112"/>
                        <a:pt x="5299" y="172"/>
                        <a:pt x="5299" y="255"/>
                      </a:cubicBezTo>
                      <a:lnTo>
                        <a:pt x="5299" y="2731"/>
                      </a:lnTo>
                      <a:lnTo>
                        <a:pt x="3501" y="5017"/>
                      </a:lnTo>
                      <a:cubicBezTo>
                        <a:pt x="3441" y="4767"/>
                        <a:pt x="3215" y="4577"/>
                        <a:pt x="2929" y="4577"/>
                      </a:cubicBezTo>
                      <a:lnTo>
                        <a:pt x="584" y="4577"/>
                      </a:lnTo>
                      <a:cubicBezTo>
                        <a:pt x="274" y="4577"/>
                        <a:pt x="1" y="4827"/>
                        <a:pt x="1" y="5160"/>
                      </a:cubicBezTo>
                      <a:lnTo>
                        <a:pt x="1" y="5732"/>
                      </a:lnTo>
                      <a:cubicBezTo>
                        <a:pt x="1" y="5839"/>
                        <a:pt x="96" y="5910"/>
                        <a:pt x="179" y="5910"/>
                      </a:cubicBezTo>
                      <a:cubicBezTo>
                        <a:pt x="274" y="5910"/>
                        <a:pt x="358" y="5827"/>
                        <a:pt x="358" y="5732"/>
                      </a:cubicBezTo>
                      <a:lnTo>
                        <a:pt x="358" y="5160"/>
                      </a:lnTo>
                      <a:cubicBezTo>
                        <a:pt x="358" y="5041"/>
                        <a:pt x="453" y="4946"/>
                        <a:pt x="572" y="4946"/>
                      </a:cubicBezTo>
                      <a:lnTo>
                        <a:pt x="2918" y="4946"/>
                      </a:lnTo>
                      <a:cubicBezTo>
                        <a:pt x="3037" y="4946"/>
                        <a:pt x="3132" y="5041"/>
                        <a:pt x="3132" y="5160"/>
                      </a:cubicBezTo>
                      <a:lnTo>
                        <a:pt x="3132" y="10232"/>
                      </a:lnTo>
                      <a:cubicBezTo>
                        <a:pt x="3132" y="10351"/>
                        <a:pt x="3037" y="10435"/>
                        <a:pt x="2918" y="10435"/>
                      </a:cubicBezTo>
                      <a:lnTo>
                        <a:pt x="572" y="10435"/>
                      </a:lnTo>
                      <a:cubicBezTo>
                        <a:pt x="453" y="10435"/>
                        <a:pt x="358" y="10351"/>
                        <a:pt x="358" y="10232"/>
                      </a:cubicBezTo>
                      <a:lnTo>
                        <a:pt x="358" y="6506"/>
                      </a:lnTo>
                      <a:cubicBezTo>
                        <a:pt x="358" y="6410"/>
                        <a:pt x="274" y="6327"/>
                        <a:pt x="179" y="6327"/>
                      </a:cubicBezTo>
                      <a:cubicBezTo>
                        <a:pt x="72" y="6327"/>
                        <a:pt x="1" y="6422"/>
                        <a:pt x="1" y="6506"/>
                      </a:cubicBezTo>
                      <a:lnTo>
                        <a:pt x="1" y="10232"/>
                      </a:lnTo>
                      <a:cubicBezTo>
                        <a:pt x="1" y="10542"/>
                        <a:pt x="251" y="10816"/>
                        <a:pt x="584" y="10816"/>
                      </a:cubicBezTo>
                      <a:lnTo>
                        <a:pt x="2929" y="10816"/>
                      </a:lnTo>
                      <a:cubicBezTo>
                        <a:pt x="3251" y="10816"/>
                        <a:pt x="3513" y="10554"/>
                        <a:pt x="3513" y="10232"/>
                      </a:cubicBezTo>
                      <a:lnTo>
                        <a:pt x="3513" y="9744"/>
                      </a:lnTo>
                      <a:lnTo>
                        <a:pt x="4418" y="10185"/>
                      </a:lnTo>
                      <a:cubicBezTo>
                        <a:pt x="4453" y="10197"/>
                        <a:pt x="4477" y="10197"/>
                        <a:pt x="4513" y="10197"/>
                      </a:cubicBezTo>
                      <a:lnTo>
                        <a:pt x="8025" y="10197"/>
                      </a:lnTo>
                      <a:cubicBezTo>
                        <a:pt x="8132" y="10197"/>
                        <a:pt x="8204" y="10113"/>
                        <a:pt x="8204" y="10018"/>
                      </a:cubicBezTo>
                      <a:cubicBezTo>
                        <a:pt x="8204" y="9923"/>
                        <a:pt x="8109" y="9839"/>
                        <a:pt x="8025" y="9839"/>
                      </a:cubicBezTo>
                      <a:lnTo>
                        <a:pt x="4561" y="9839"/>
                      </a:lnTo>
                      <a:lnTo>
                        <a:pt x="3525" y="9327"/>
                      </a:lnTo>
                      <a:lnTo>
                        <a:pt x="3525" y="5589"/>
                      </a:lnTo>
                      <a:lnTo>
                        <a:pt x="5644" y="2910"/>
                      </a:lnTo>
                      <a:cubicBezTo>
                        <a:pt x="5668" y="2874"/>
                        <a:pt x="5692" y="2839"/>
                        <a:pt x="5692" y="2791"/>
                      </a:cubicBezTo>
                      <a:lnTo>
                        <a:pt x="5692" y="398"/>
                      </a:lnTo>
                      <a:cubicBezTo>
                        <a:pt x="5787" y="379"/>
                        <a:pt x="5924" y="358"/>
                        <a:pt x="6080" y="358"/>
                      </a:cubicBezTo>
                      <a:cubicBezTo>
                        <a:pt x="6313" y="358"/>
                        <a:pt x="6587" y="405"/>
                        <a:pt x="6823" y="576"/>
                      </a:cubicBezTo>
                      <a:cubicBezTo>
                        <a:pt x="7132" y="791"/>
                        <a:pt x="7275" y="1207"/>
                        <a:pt x="7275" y="1803"/>
                      </a:cubicBezTo>
                      <a:lnTo>
                        <a:pt x="7275" y="3755"/>
                      </a:lnTo>
                      <a:cubicBezTo>
                        <a:pt x="7275" y="3862"/>
                        <a:pt x="7370" y="3934"/>
                        <a:pt x="7454" y="3934"/>
                      </a:cubicBezTo>
                      <a:lnTo>
                        <a:pt x="10395" y="3934"/>
                      </a:lnTo>
                      <a:cubicBezTo>
                        <a:pt x="10716" y="3934"/>
                        <a:pt x="10990" y="4208"/>
                        <a:pt x="10990" y="4529"/>
                      </a:cubicBezTo>
                      <a:cubicBezTo>
                        <a:pt x="10990" y="4863"/>
                        <a:pt x="10716" y="5125"/>
                        <a:pt x="10395" y="5125"/>
                      </a:cubicBezTo>
                      <a:lnTo>
                        <a:pt x="8823" y="5125"/>
                      </a:lnTo>
                      <a:cubicBezTo>
                        <a:pt x="8728" y="5125"/>
                        <a:pt x="8644" y="5220"/>
                        <a:pt x="8644" y="5303"/>
                      </a:cubicBezTo>
                      <a:cubicBezTo>
                        <a:pt x="8644" y="5410"/>
                        <a:pt x="8740" y="5482"/>
                        <a:pt x="8823" y="5482"/>
                      </a:cubicBezTo>
                      <a:lnTo>
                        <a:pt x="10228" y="5482"/>
                      </a:lnTo>
                      <a:cubicBezTo>
                        <a:pt x="10538" y="5494"/>
                        <a:pt x="10788" y="5767"/>
                        <a:pt x="10788" y="6077"/>
                      </a:cubicBezTo>
                      <a:cubicBezTo>
                        <a:pt x="10788" y="6399"/>
                        <a:pt x="10526" y="6672"/>
                        <a:pt x="10192" y="6672"/>
                      </a:cubicBezTo>
                      <a:lnTo>
                        <a:pt x="8823" y="6672"/>
                      </a:lnTo>
                      <a:cubicBezTo>
                        <a:pt x="8728" y="6672"/>
                        <a:pt x="8644" y="6768"/>
                        <a:pt x="8644" y="6851"/>
                      </a:cubicBezTo>
                      <a:cubicBezTo>
                        <a:pt x="8644" y="6958"/>
                        <a:pt x="8740" y="7030"/>
                        <a:pt x="8823" y="7030"/>
                      </a:cubicBezTo>
                      <a:lnTo>
                        <a:pt x="10073" y="7030"/>
                      </a:lnTo>
                      <a:cubicBezTo>
                        <a:pt x="10371" y="7053"/>
                        <a:pt x="10597" y="7327"/>
                        <a:pt x="10597" y="7625"/>
                      </a:cubicBezTo>
                      <a:cubicBezTo>
                        <a:pt x="10597" y="7946"/>
                        <a:pt x="10335" y="8220"/>
                        <a:pt x="10002" y="8220"/>
                      </a:cubicBezTo>
                      <a:lnTo>
                        <a:pt x="8823" y="8220"/>
                      </a:lnTo>
                      <a:cubicBezTo>
                        <a:pt x="8728" y="8220"/>
                        <a:pt x="8644" y="8315"/>
                        <a:pt x="8644" y="8399"/>
                      </a:cubicBezTo>
                      <a:cubicBezTo>
                        <a:pt x="8644" y="8506"/>
                        <a:pt x="8740" y="8577"/>
                        <a:pt x="8823" y="8577"/>
                      </a:cubicBezTo>
                      <a:lnTo>
                        <a:pt x="9883" y="8577"/>
                      </a:lnTo>
                      <a:cubicBezTo>
                        <a:pt x="9895" y="8577"/>
                        <a:pt x="9918" y="8589"/>
                        <a:pt x="9918" y="8589"/>
                      </a:cubicBezTo>
                      <a:cubicBezTo>
                        <a:pt x="10192" y="8649"/>
                        <a:pt x="10407" y="8887"/>
                        <a:pt x="10407" y="9185"/>
                      </a:cubicBezTo>
                      <a:cubicBezTo>
                        <a:pt x="10407" y="9518"/>
                        <a:pt x="10133" y="9780"/>
                        <a:pt x="9811" y="9780"/>
                      </a:cubicBezTo>
                      <a:lnTo>
                        <a:pt x="8823" y="9780"/>
                      </a:lnTo>
                      <a:cubicBezTo>
                        <a:pt x="8728" y="9780"/>
                        <a:pt x="8644" y="9875"/>
                        <a:pt x="8644" y="9958"/>
                      </a:cubicBezTo>
                      <a:cubicBezTo>
                        <a:pt x="8644" y="10066"/>
                        <a:pt x="8740" y="10137"/>
                        <a:pt x="8823" y="10137"/>
                      </a:cubicBezTo>
                      <a:lnTo>
                        <a:pt x="9811" y="10137"/>
                      </a:lnTo>
                      <a:cubicBezTo>
                        <a:pt x="10347" y="10137"/>
                        <a:pt x="10776" y="9708"/>
                        <a:pt x="10776" y="9173"/>
                      </a:cubicBezTo>
                      <a:cubicBezTo>
                        <a:pt x="10776" y="8887"/>
                        <a:pt x="10657" y="8637"/>
                        <a:pt x="10466" y="8458"/>
                      </a:cubicBezTo>
                      <a:cubicBezTo>
                        <a:pt x="10764" y="8292"/>
                        <a:pt x="10966" y="7982"/>
                        <a:pt x="10966" y="7613"/>
                      </a:cubicBezTo>
                      <a:cubicBezTo>
                        <a:pt x="10966" y="7327"/>
                        <a:pt x="10847" y="7077"/>
                        <a:pt x="10657" y="6899"/>
                      </a:cubicBezTo>
                      <a:cubicBezTo>
                        <a:pt x="10954" y="6803"/>
                        <a:pt x="11145" y="6482"/>
                        <a:pt x="11145" y="6113"/>
                      </a:cubicBezTo>
                      <a:cubicBezTo>
                        <a:pt x="11145" y="5827"/>
                        <a:pt x="11026" y="5577"/>
                        <a:pt x="10835" y="5398"/>
                      </a:cubicBezTo>
                      <a:cubicBezTo>
                        <a:pt x="11133" y="5232"/>
                        <a:pt x="11347" y="4922"/>
                        <a:pt x="11347" y="4541"/>
                      </a:cubicBezTo>
                      <a:cubicBezTo>
                        <a:pt x="11347" y="4005"/>
                        <a:pt x="10907" y="3577"/>
                        <a:pt x="10371" y="3577"/>
                      </a:cubicBezTo>
                      <a:lnTo>
                        <a:pt x="7621" y="3577"/>
                      </a:lnTo>
                      <a:lnTo>
                        <a:pt x="7621" y="1827"/>
                      </a:lnTo>
                      <a:cubicBezTo>
                        <a:pt x="7621" y="1112"/>
                        <a:pt x="7418" y="588"/>
                        <a:pt x="7013" y="291"/>
                      </a:cubicBezTo>
                      <a:cubicBezTo>
                        <a:pt x="6703" y="61"/>
                        <a:pt x="6332" y="0"/>
                        <a:pt x="602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95;p33">
                  <a:extLst>
                    <a:ext uri="{FF2B5EF4-FFF2-40B4-BE49-F238E27FC236}">
                      <a16:creationId xmlns:a16="http://schemas.microsoft.com/office/drawing/2014/main" id="{3BB37B27-2C13-43EC-9BCF-3B96E6229F31}"/>
                    </a:ext>
                  </a:extLst>
                </p:cNvPr>
                <p:cNvSpPr/>
                <p:nvPr/>
              </p:nvSpPr>
              <p:spPr>
                <a:xfrm>
                  <a:off x="6920842" y="2577064"/>
                  <a:ext cx="36709" cy="36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1155" extrusionOk="0">
                      <a:moveTo>
                        <a:pt x="584" y="369"/>
                      </a:moveTo>
                      <a:cubicBezTo>
                        <a:pt x="703" y="369"/>
                        <a:pt x="787" y="464"/>
                        <a:pt x="787" y="584"/>
                      </a:cubicBezTo>
                      <a:cubicBezTo>
                        <a:pt x="787" y="703"/>
                        <a:pt x="703" y="786"/>
                        <a:pt x="584" y="786"/>
                      </a:cubicBezTo>
                      <a:cubicBezTo>
                        <a:pt x="465" y="786"/>
                        <a:pt x="370" y="703"/>
                        <a:pt x="370" y="584"/>
                      </a:cubicBezTo>
                      <a:cubicBezTo>
                        <a:pt x="370" y="464"/>
                        <a:pt x="453" y="369"/>
                        <a:pt x="584" y="369"/>
                      </a:cubicBezTo>
                      <a:close/>
                      <a:moveTo>
                        <a:pt x="584" y="0"/>
                      </a:moveTo>
                      <a:cubicBezTo>
                        <a:pt x="263" y="0"/>
                        <a:pt x="1" y="250"/>
                        <a:pt x="1" y="584"/>
                      </a:cubicBezTo>
                      <a:cubicBezTo>
                        <a:pt x="1" y="905"/>
                        <a:pt x="251" y="1155"/>
                        <a:pt x="584" y="1155"/>
                      </a:cubicBezTo>
                      <a:cubicBezTo>
                        <a:pt x="906" y="1155"/>
                        <a:pt x="1156" y="905"/>
                        <a:pt x="1156" y="584"/>
                      </a:cubicBezTo>
                      <a:cubicBezTo>
                        <a:pt x="1156" y="250"/>
                        <a:pt x="894" y="0"/>
                        <a:pt x="58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lnSpc>
                      <a:spcPts val="18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63" name="Объект 2">
              <a:extLst>
                <a:ext uri="{FF2B5EF4-FFF2-40B4-BE49-F238E27FC236}">
                  <a16:creationId xmlns:a16="http://schemas.microsoft.com/office/drawing/2014/main" id="{4C29F22B-EFF6-4503-86B3-6ED18020DB23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4902315"/>
              <a:ext cx="4820918" cy="7418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Font typeface="Arial" panose="020B0604020202020204" pitchFamily="34" charset="0"/>
                <a:buNone/>
              </a:pPr>
              <a: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Налоговый вычет </a:t>
              </a:r>
              <a:r>
                <a:rPr lang="ru-RU" sz="2000" b="1" dirty="0">
                  <a:solidFill>
                    <a:srgbClr val="027E73"/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13% или 15%</a:t>
              </a:r>
              <a:r>
                <a:rPr lang="ru-RU" sz="1800" b="1" dirty="0">
                  <a:solidFill>
                    <a:srgbClr val="027E73"/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 </a:t>
              </a:r>
              <a: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–</a:t>
              </a:r>
              <a:br>
                <a:rPr lang="ru-RU" sz="1800" b="1" dirty="0"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</a:b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с суммы взносов </a:t>
              </a: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400 тыс. руб</a:t>
              </a:r>
              <a:r>
                <a:rPr lang="ru-RU" sz="2000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.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год 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1D1A445-F15D-4410-84F2-070CE6D4FE5B}"/>
              </a:ext>
            </a:extLst>
          </p:cNvPr>
          <p:cNvGrpSpPr/>
          <p:nvPr/>
        </p:nvGrpSpPr>
        <p:grpSpPr>
          <a:xfrm>
            <a:off x="421140" y="3305269"/>
            <a:ext cx="5347747" cy="797132"/>
            <a:chOff x="461834" y="3318020"/>
            <a:chExt cx="5347747" cy="797132"/>
          </a:xfrm>
        </p:grpSpPr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id="{0B97B18C-9C37-4F36-809D-38E0DB89CA80}"/>
                </a:ext>
              </a:extLst>
            </p:cNvPr>
            <p:cNvGrpSpPr/>
            <p:nvPr/>
          </p:nvGrpSpPr>
          <p:grpSpPr>
            <a:xfrm>
              <a:off x="461834" y="3318020"/>
              <a:ext cx="687183" cy="797132"/>
              <a:chOff x="453260" y="2841568"/>
              <a:chExt cx="687183" cy="797132"/>
            </a:xfrm>
          </p:grpSpPr>
          <p:sp>
            <p:nvSpPr>
              <p:cNvPr id="141" name="Шестиугольник 140">
                <a:extLst>
                  <a:ext uri="{FF2B5EF4-FFF2-40B4-BE49-F238E27FC236}">
                    <a16:creationId xmlns:a16="http://schemas.microsoft.com/office/drawing/2014/main" id="{95BAD29F-6E92-40E8-A565-78A74CE2FE65}"/>
                  </a:ext>
                </a:extLst>
              </p:cNvPr>
              <p:cNvSpPr/>
              <p:nvPr/>
            </p:nvSpPr>
            <p:spPr>
              <a:xfrm rot="5400000">
                <a:off x="398286" y="2896542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grpSp>
            <p:nvGrpSpPr>
              <p:cNvPr id="142" name="Группа 141">
                <a:extLst>
                  <a:ext uri="{FF2B5EF4-FFF2-40B4-BE49-F238E27FC236}">
                    <a16:creationId xmlns:a16="http://schemas.microsoft.com/office/drawing/2014/main" id="{CD127D6F-E697-461D-82BA-10E3A1914E0B}"/>
                  </a:ext>
                </a:extLst>
              </p:cNvPr>
              <p:cNvGrpSpPr/>
              <p:nvPr/>
            </p:nvGrpSpPr>
            <p:grpSpPr>
              <a:xfrm>
                <a:off x="567536" y="3031418"/>
                <a:ext cx="461884" cy="440992"/>
                <a:chOff x="567536" y="3031418"/>
                <a:chExt cx="461884" cy="440992"/>
              </a:xfrm>
            </p:grpSpPr>
            <p:grpSp>
              <p:nvGrpSpPr>
                <p:cNvPr id="144" name="Google Shape;943;p33">
                  <a:extLst>
                    <a:ext uri="{FF2B5EF4-FFF2-40B4-BE49-F238E27FC236}">
                      <a16:creationId xmlns:a16="http://schemas.microsoft.com/office/drawing/2014/main" id="{9986F8F0-11D2-49A6-BFEE-E6C4431FB78D}"/>
                    </a:ext>
                  </a:extLst>
                </p:cNvPr>
                <p:cNvGrpSpPr/>
                <p:nvPr/>
              </p:nvGrpSpPr>
              <p:grpSpPr>
                <a:xfrm>
                  <a:off x="567536" y="3031418"/>
                  <a:ext cx="461884" cy="440992"/>
                  <a:chOff x="7390435" y="3680868"/>
                  <a:chExt cx="372073" cy="355244"/>
                </a:xfrm>
                <a:solidFill>
                  <a:schemeClr val="bg1"/>
                </a:solidFill>
              </p:grpSpPr>
              <p:sp>
                <p:nvSpPr>
                  <p:cNvPr id="146" name="Google Shape;944;p33">
                    <a:extLst>
                      <a:ext uri="{FF2B5EF4-FFF2-40B4-BE49-F238E27FC236}">
                        <a16:creationId xmlns:a16="http://schemas.microsoft.com/office/drawing/2014/main" id="{2CF75C6A-78D1-46F1-ADD2-07C99BB700CF}"/>
                      </a:ext>
                    </a:extLst>
                  </p:cNvPr>
                  <p:cNvSpPr/>
                  <p:nvPr/>
                </p:nvSpPr>
                <p:spPr>
                  <a:xfrm>
                    <a:off x="7390435" y="3744950"/>
                    <a:ext cx="294178" cy="29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64" h="9169" extrusionOk="0">
                        <a:moveTo>
                          <a:pt x="4668" y="0"/>
                        </a:moveTo>
                        <a:cubicBezTo>
                          <a:pt x="3441" y="0"/>
                          <a:pt x="2287" y="477"/>
                          <a:pt x="1417" y="1334"/>
                        </a:cubicBezTo>
                        <a:cubicBezTo>
                          <a:pt x="1358" y="1393"/>
                          <a:pt x="1358" y="1501"/>
                          <a:pt x="1417" y="1572"/>
                        </a:cubicBezTo>
                        <a:cubicBezTo>
                          <a:pt x="1447" y="1602"/>
                          <a:pt x="1489" y="1617"/>
                          <a:pt x="1532" y="1617"/>
                        </a:cubicBezTo>
                        <a:cubicBezTo>
                          <a:pt x="1575" y="1617"/>
                          <a:pt x="1620" y="1602"/>
                          <a:pt x="1655" y="1572"/>
                        </a:cubicBezTo>
                        <a:cubicBezTo>
                          <a:pt x="2465" y="774"/>
                          <a:pt x="3537" y="322"/>
                          <a:pt x="4668" y="322"/>
                        </a:cubicBezTo>
                        <a:cubicBezTo>
                          <a:pt x="5799" y="322"/>
                          <a:pt x="6870" y="774"/>
                          <a:pt x="7668" y="1572"/>
                        </a:cubicBezTo>
                        <a:cubicBezTo>
                          <a:pt x="8478" y="2382"/>
                          <a:pt x="8918" y="3453"/>
                          <a:pt x="8918" y="4584"/>
                        </a:cubicBezTo>
                        <a:cubicBezTo>
                          <a:pt x="8918" y="5715"/>
                          <a:pt x="8478" y="6787"/>
                          <a:pt x="7668" y="7585"/>
                        </a:cubicBezTo>
                        <a:cubicBezTo>
                          <a:pt x="6841" y="8412"/>
                          <a:pt x="5751" y="8826"/>
                          <a:pt x="4662" y="8826"/>
                        </a:cubicBezTo>
                        <a:cubicBezTo>
                          <a:pt x="3572" y="8826"/>
                          <a:pt x="2483" y="8412"/>
                          <a:pt x="1655" y="7585"/>
                        </a:cubicBezTo>
                        <a:cubicBezTo>
                          <a:pt x="953" y="6882"/>
                          <a:pt x="524" y="5965"/>
                          <a:pt x="441" y="4977"/>
                        </a:cubicBezTo>
                        <a:cubicBezTo>
                          <a:pt x="346" y="4013"/>
                          <a:pt x="596" y="3037"/>
                          <a:pt x="1132" y="2227"/>
                        </a:cubicBezTo>
                        <a:cubicBezTo>
                          <a:pt x="1179" y="2155"/>
                          <a:pt x="1167" y="2048"/>
                          <a:pt x="1096" y="1989"/>
                        </a:cubicBezTo>
                        <a:cubicBezTo>
                          <a:pt x="1066" y="1972"/>
                          <a:pt x="1035" y="1964"/>
                          <a:pt x="1005" y="1964"/>
                        </a:cubicBezTo>
                        <a:cubicBezTo>
                          <a:pt x="950" y="1964"/>
                          <a:pt x="896" y="1990"/>
                          <a:pt x="858" y="2036"/>
                        </a:cubicBezTo>
                        <a:cubicBezTo>
                          <a:pt x="274" y="2894"/>
                          <a:pt x="1" y="3953"/>
                          <a:pt x="108" y="5013"/>
                        </a:cubicBezTo>
                        <a:cubicBezTo>
                          <a:pt x="215" y="6073"/>
                          <a:pt x="679" y="7085"/>
                          <a:pt x="1429" y="7823"/>
                        </a:cubicBezTo>
                        <a:cubicBezTo>
                          <a:pt x="2322" y="8716"/>
                          <a:pt x="3501" y="9168"/>
                          <a:pt x="4680" y="9168"/>
                        </a:cubicBezTo>
                        <a:cubicBezTo>
                          <a:pt x="5858" y="9168"/>
                          <a:pt x="7025" y="8716"/>
                          <a:pt x="7918" y="7823"/>
                        </a:cubicBezTo>
                        <a:cubicBezTo>
                          <a:pt x="8787" y="6966"/>
                          <a:pt x="9264" y="5799"/>
                          <a:pt x="9264" y="4584"/>
                        </a:cubicBezTo>
                        <a:cubicBezTo>
                          <a:pt x="9264" y="3358"/>
                          <a:pt x="8787" y="2203"/>
                          <a:pt x="7906" y="1334"/>
                        </a:cubicBezTo>
                        <a:cubicBezTo>
                          <a:pt x="7049" y="477"/>
                          <a:pt x="5882" y="0"/>
                          <a:pt x="466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7" name="Google Shape;945;p33">
                    <a:extLst>
                      <a:ext uri="{FF2B5EF4-FFF2-40B4-BE49-F238E27FC236}">
                        <a16:creationId xmlns:a16="http://schemas.microsoft.com/office/drawing/2014/main" id="{BC16D980-4519-45D3-AB7C-564E90852439}"/>
                      </a:ext>
                    </a:extLst>
                  </p:cNvPr>
                  <p:cNvSpPr/>
                  <p:nvPr/>
                </p:nvSpPr>
                <p:spPr>
                  <a:xfrm>
                    <a:off x="7408948" y="3772259"/>
                    <a:ext cx="259407" cy="2362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69" h="7440" extrusionOk="0">
                        <a:moveTo>
                          <a:pt x="4085" y="319"/>
                        </a:moveTo>
                        <a:cubicBezTo>
                          <a:pt x="4942" y="319"/>
                          <a:pt x="5823" y="653"/>
                          <a:pt x="6478" y="1319"/>
                        </a:cubicBezTo>
                        <a:cubicBezTo>
                          <a:pt x="7800" y="2653"/>
                          <a:pt x="7800" y="4796"/>
                          <a:pt x="6478" y="6117"/>
                        </a:cubicBezTo>
                        <a:cubicBezTo>
                          <a:pt x="5817" y="6778"/>
                          <a:pt x="4951" y="7109"/>
                          <a:pt x="4083" y="7109"/>
                        </a:cubicBezTo>
                        <a:cubicBezTo>
                          <a:pt x="3216" y="7109"/>
                          <a:pt x="2346" y="6778"/>
                          <a:pt x="1680" y="6117"/>
                        </a:cubicBezTo>
                        <a:cubicBezTo>
                          <a:pt x="358" y="4796"/>
                          <a:pt x="358" y="2653"/>
                          <a:pt x="1680" y="1319"/>
                        </a:cubicBezTo>
                        <a:cubicBezTo>
                          <a:pt x="2335" y="664"/>
                          <a:pt x="3216" y="319"/>
                          <a:pt x="4085" y="319"/>
                        </a:cubicBezTo>
                        <a:close/>
                        <a:moveTo>
                          <a:pt x="4088" y="1"/>
                        </a:moveTo>
                        <a:cubicBezTo>
                          <a:pt x="3132" y="1"/>
                          <a:pt x="2174" y="361"/>
                          <a:pt x="1442" y="1081"/>
                        </a:cubicBezTo>
                        <a:cubicBezTo>
                          <a:pt x="1" y="2534"/>
                          <a:pt x="1" y="4891"/>
                          <a:pt x="1442" y="6356"/>
                        </a:cubicBezTo>
                        <a:cubicBezTo>
                          <a:pt x="2180" y="7082"/>
                          <a:pt x="3120" y="7439"/>
                          <a:pt x="4085" y="7439"/>
                        </a:cubicBezTo>
                        <a:cubicBezTo>
                          <a:pt x="5037" y="7439"/>
                          <a:pt x="5978" y="7082"/>
                          <a:pt x="6716" y="6356"/>
                        </a:cubicBezTo>
                        <a:cubicBezTo>
                          <a:pt x="8169" y="4891"/>
                          <a:pt x="8169" y="2546"/>
                          <a:pt x="6716" y="1081"/>
                        </a:cubicBezTo>
                        <a:cubicBezTo>
                          <a:pt x="5996" y="361"/>
                          <a:pt x="5043" y="1"/>
                          <a:pt x="408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48" name="Google Shape;946;p33">
                    <a:extLst>
                      <a:ext uri="{FF2B5EF4-FFF2-40B4-BE49-F238E27FC236}">
                        <a16:creationId xmlns:a16="http://schemas.microsoft.com/office/drawing/2014/main" id="{7F485223-3EC7-478D-A26C-7B4414791A29}"/>
                      </a:ext>
                    </a:extLst>
                  </p:cNvPr>
                  <p:cNvSpPr/>
                  <p:nvPr/>
                </p:nvSpPr>
                <p:spPr>
                  <a:xfrm>
                    <a:off x="7487986" y="3680868"/>
                    <a:ext cx="274522" cy="2595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45" h="8174" extrusionOk="0">
                        <a:moveTo>
                          <a:pt x="3614" y="0"/>
                        </a:moveTo>
                        <a:cubicBezTo>
                          <a:pt x="2438" y="0"/>
                          <a:pt x="1262" y="447"/>
                          <a:pt x="369" y="1340"/>
                        </a:cubicBezTo>
                        <a:cubicBezTo>
                          <a:pt x="262" y="1447"/>
                          <a:pt x="167" y="1566"/>
                          <a:pt x="60" y="1685"/>
                        </a:cubicBezTo>
                        <a:cubicBezTo>
                          <a:pt x="0" y="1756"/>
                          <a:pt x="12" y="1864"/>
                          <a:pt x="84" y="1923"/>
                        </a:cubicBezTo>
                        <a:cubicBezTo>
                          <a:pt x="118" y="1948"/>
                          <a:pt x="155" y="1960"/>
                          <a:pt x="191" y="1960"/>
                        </a:cubicBezTo>
                        <a:cubicBezTo>
                          <a:pt x="240" y="1960"/>
                          <a:pt x="287" y="1936"/>
                          <a:pt x="322" y="1887"/>
                        </a:cubicBezTo>
                        <a:cubicBezTo>
                          <a:pt x="417" y="1792"/>
                          <a:pt x="500" y="1685"/>
                          <a:pt x="608" y="1578"/>
                        </a:cubicBezTo>
                        <a:cubicBezTo>
                          <a:pt x="1435" y="750"/>
                          <a:pt x="2524" y="337"/>
                          <a:pt x="3614" y="337"/>
                        </a:cubicBezTo>
                        <a:cubicBezTo>
                          <a:pt x="4703" y="337"/>
                          <a:pt x="5793" y="750"/>
                          <a:pt x="6620" y="1578"/>
                        </a:cubicBezTo>
                        <a:cubicBezTo>
                          <a:pt x="8275" y="3233"/>
                          <a:pt x="8275" y="5936"/>
                          <a:pt x="6620" y="7591"/>
                        </a:cubicBezTo>
                        <a:cubicBezTo>
                          <a:pt x="6513" y="7698"/>
                          <a:pt x="6418" y="7781"/>
                          <a:pt x="6311" y="7876"/>
                        </a:cubicBezTo>
                        <a:cubicBezTo>
                          <a:pt x="6239" y="7936"/>
                          <a:pt x="6215" y="8043"/>
                          <a:pt x="6275" y="8114"/>
                        </a:cubicBezTo>
                        <a:cubicBezTo>
                          <a:pt x="6311" y="8162"/>
                          <a:pt x="6358" y="8174"/>
                          <a:pt x="6418" y="8174"/>
                        </a:cubicBezTo>
                        <a:cubicBezTo>
                          <a:pt x="6454" y="8174"/>
                          <a:pt x="6489" y="8162"/>
                          <a:pt x="6513" y="8126"/>
                        </a:cubicBezTo>
                        <a:cubicBezTo>
                          <a:pt x="6632" y="8043"/>
                          <a:pt x="6751" y="7936"/>
                          <a:pt x="6858" y="7817"/>
                        </a:cubicBezTo>
                        <a:cubicBezTo>
                          <a:pt x="8644" y="6031"/>
                          <a:pt x="8644" y="3126"/>
                          <a:pt x="6858" y="1340"/>
                        </a:cubicBezTo>
                        <a:cubicBezTo>
                          <a:pt x="5965" y="447"/>
                          <a:pt x="4790" y="0"/>
                          <a:pt x="361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0" name="Google Shape;947;p33">
                    <a:extLst>
                      <a:ext uri="{FF2B5EF4-FFF2-40B4-BE49-F238E27FC236}">
                        <a16:creationId xmlns:a16="http://schemas.microsoft.com/office/drawing/2014/main" id="{F762BF18-7706-40F4-B0FF-2B24149CDE8B}"/>
                      </a:ext>
                    </a:extLst>
                  </p:cNvPr>
                  <p:cNvSpPr/>
                  <p:nvPr/>
                </p:nvSpPr>
                <p:spPr>
                  <a:xfrm>
                    <a:off x="7691758" y="3789502"/>
                    <a:ext cx="34073" cy="102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3" h="3241" extrusionOk="0">
                        <a:moveTo>
                          <a:pt x="589" y="1"/>
                        </a:moveTo>
                        <a:cubicBezTo>
                          <a:pt x="580" y="1"/>
                          <a:pt x="570" y="1"/>
                          <a:pt x="560" y="2"/>
                        </a:cubicBezTo>
                        <a:cubicBezTo>
                          <a:pt x="477" y="38"/>
                          <a:pt x="429" y="121"/>
                          <a:pt x="441" y="217"/>
                        </a:cubicBezTo>
                        <a:cubicBezTo>
                          <a:pt x="715" y="1157"/>
                          <a:pt x="560" y="2145"/>
                          <a:pt x="37" y="2967"/>
                        </a:cubicBezTo>
                        <a:cubicBezTo>
                          <a:pt x="1" y="3038"/>
                          <a:pt x="13" y="3146"/>
                          <a:pt x="84" y="3205"/>
                        </a:cubicBezTo>
                        <a:cubicBezTo>
                          <a:pt x="120" y="3217"/>
                          <a:pt x="144" y="3241"/>
                          <a:pt x="167" y="3241"/>
                        </a:cubicBezTo>
                        <a:cubicBezTo>
                          <a:pt x="239" y="3241"/>
                          <a:pt x="275" y="3205"/>
                          <a:pt x="310" y="3158"/>
                        </a:cubicBezTo>
                        <a:cubicBezTo>
                          <a:pt x="906" y="2265"/>
                          <a:pt x="1072" y="1169"/>
                          <a:pt x="775" y="121"/>
                        </a:cubicBezTo>
                        <a:cubicBezTo>
                          <a:pt x="743" y="47"/>
                          <a:pt x="672" y="1"/>
                          <a:pt x="58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1" name="Google Shape;948;p33">
                    <a:extLst>
                      <a:ext uri="{FF2B5EF4-FFF2-40B4-BE49-F238E27FC236}">
                        <a16:creationId xmlns:a16="http://schemas.microsoft.com/office/drawing/2014/main" id="{48565FCF-42FC-4800-B016-FF2E028D104A}"/>
                      </a:ext>
                    </a:extLst>
                  </p:cNvPr>
                  <p:cNvSpPr/>
                  <p:nvPr/>
                </p:nvSpPr>
                <p:spPr>
                  <a:xfrm>
                    <a:off x="7536000" y="3708082"/>
                    <a:ext cx="173192" cy="72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4" h="2269" extrusionOk="0">
                        <a:moveTo>
                          <a:pt x="2121" y="0"/>
                        </a:moveTo>
                        <a:cubicBezTo>
                          <a:pt x="1410" y="0"/>
                          <a:pt x="707" y="204"/>
                          <a:pt x="108" y="590"/>
                        </a:cubicBezTo>
                        <a:cubicBezTo>
                          <a:pt x="36" y="638"/>
                          <a:pt x="0" y="733"/>
                          <a:pt x="60" y="828"/>
                        </a:cubicBezTo>
                        <a:cubicBezTo>
                          <a:pt x="91" y="874"/>
                          <a:pt x="147" y="906"/>
                          <a:pt x="205" y="906"/>
                        </a:cubicBezTo>
                        <a:cubicBezTo>
                          <a:pt x="237" y="906"/>
                          <a:pt x="269" y="897"/>
                          <a:pt x="298" y="876"/>
                        </a:cubicBezTo>
                        <a:cubicBezTo>
                          <a:pt x="841" y="534"/>
                          <a:pt x="1478" y="344"/>
                          <a:pt x="2123" y="344"/>
                        </a:cubicBezTo>
                        <a:cubicBezTo>
                          <a:pt x="2241" y="344"/>
                          <a:pt x="2359" y="351"/>
                          <a:pt x="2477" y="364"/>
                        </a:cubicBezTo>
                        <a:cubicBezTo>
                          <a:pt x="3251" y="435"/>
                          <a:pt x="3977" y="792"/>
                          <a:pt x="4513" y="1328"/>
                        </a:cubicBezTo>
                        <a:cubicBezTo>
                          <a:pt x="4763" y="1590"/>
                          <a:pt x="4977" y="1864"/>
                          <a:pt x="5120" y="2185"/>
                        </a:cubicBezTo>
                        <a:cubicBezTo>
                          <a:pt x="5156" y="2245"/>
                          <a:pt x="5215" y="2269"/>
                          <a:pt x="5275" y="2269"/>
                        </a:cubicBezTo>
                        <a:cubicBezTo>
                          <a:pt x="5299" y="2269"/>
                          <a:pt x="5323" y="2269"/>
                          <a:pt x="5346" y="2257"/>
                        </a:cubicBezTo>
                        <a:cubicBezTo>
                          <a:pt x="5418" y="2197"/>
                          <a:pt x="5453" y="2102"/>
                          <a:pt x="5406" y="2019"/>
                        </a:cubicBezTo>
                        <a:cubicBezTo>
                          <a:pt x="5227" y="1673"/>
                          <a:pt x="5001" y="1364"/>
                          <a:pt x="4739" y="1102"/>
                        </a:cubicBezTo>
                        <a:cubicBezTo>
                          <a:pt x="4144" y="507"/>
                          <a:pt x="3334" y="114"/>
                          <a:pt x="2489" y="18"/>
                        </a:cubicBezTo>
                        <a:cubicBezTo>
                          <a:pt x="2366" y="6"/>
                          <a:pt x="2243" y="0"/>
                          <a:pt x="212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lnSpc>
                        <a:spcPts val="18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pic>
              <p:nvPicPr>
                <p:cNvPr id="145" name="Рисунок 144">
                  <a:extLst>
                    <a:ext uri="{FF2B5EF4-FFF2-40B4-BE49-F238E27FC236}">
                      <a16:creationId xmlns:a16="http://schemas.microsoft.com/office/drawing/2014/main" id="{0765C60C-7ED2-4A3C-B113-85DA860C4A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933" y="3217816"/>
                  <a:ext cx="121837" cy="166141"/>
                </a:xfrm>
                <a:prstGeom prst="rect">
                  <a:avLst/>
                </a:prstGeom>
              </p:spPr>
            </p:pic>
          </p:grpSp>
        </p:grpSp>
        <p:sp>
          <p:nvSpPr>
            <p:cNvPr id="64" name="Объект 2">
              <a:extLst>
                <a:ext uri="{FF2B5EF4-FFF2-40B4-BE49-F238E27FC236}">
                  <a16:creationId xmlns:a16="http://schemas.microsoft.com/office/drawing/2014/main" id="{C09BE3B0-B770-4DD8-8A35-E03142429E24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3405931"/>
              <a:ext cx="4578296" cy="62131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buFont typeface="Arial" panose="020B0604020202020204" pitchFamily="34" charset="0"/>
                <a:buNone/>
              </a:pPr>
              <a:r>
                <a:rPr lang="ru-RU" sz="1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Софинансирование</a:t>
              </a:r>
              <a: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  <a:t> государства – </a:t>
              </a:r>
              <a:br>
                <a:rPr lang="ru-RU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 Medium" panose="020B0604020202020204" charset="0"/>
                  <a:ea typeface="Open Sans Medium" panose="020B0604020202020204" charset="0"/>
                  <a:cs typeface="Open Sans Medium" panose="020B0604020202020204" charset="0"/>
                </a:rPr>
              </a:br>
              <a:r>
                <a:rPr lang="ru-RU" sz="2000" b="1" dirty="0">
                  <a:solidFill>
                    <a:srgbClr val="027E73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до 36 тысяч рублей</a:t>
              </a:r>
              <a:r>
                <a:rPr lang="ru-RU" sz="1800" b="1" dirty="0">
                  <a:solidFill>
                    <a:srgbClr val="299288"/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год </a:t>
              </a:r>
              <a:b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</a:b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в течение 3 лет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4B73109-44AD-4B16-950C-1F81FCB13425}"/>
              </a:ext>
            </a:extLst>
          </p:cNvPr>
          <p:cNvGrpSpPr/>
          <p:nvPr/>
        </p:nvGrpSpPr>
        <p:grpSpPr>
          <a:xfrm>
            <a:off x="421140" y="1801600"/>
            <a:ext cx="5534608" cy="814853"/>
            <a:chOff x="461834" y="1885081"/>
            <a:chExt cx="5534608" cy="814853"/>
          </a:xfrm>
        </p:grpSpPr>
        <p:grpSp>
          <p:nvGrpSpPr>
            <p:cNvPr id="135" name="Группа 134">
              <a:extLst>
                <a:ext uri="{FF2B5EF4-FFF2-40B4-BE49-F238E27FC236}">
                  <a16:creationId xmlns:a16="http://schemas.microsoft.com/office/drawing/2014/main" id="{9F726FBF-1EBC-4125-B1B2-739FBA50AACD}"/>
                </a:ext>
              </a:extLst>
            </p:cNvPr>
            <p:cNvGrpSpPr/>
            <p:nvPr/>
          </p:nvGrpSpPr>
          <p:grpSpPr>
            <a:xfrm>
              <a:off x="461834" y="1893941"/>
              <a:ext cx="687183" cy="797132"/>
              <a:chOff x="5803514" y="3970834"/>
              <a:chExt cx="687183" cy="797132"/>
            </a:xfrm>
          </p:grpSpPr>
          <p:sp>
            <p:nvSpPr>
              <p:cNvPr id="136" name="Шестиугольник 135">
                <a:extLst>
                  <a:ext uri="{FF2B5EF4-FFF2-40B4-BE49-F238E27FC236}">
                    <a16:creationId xmlns:a16="http://schemas.microsoft.com/office/drawing/2014/main" id="{7B5591E4-A8E0-4DFA-8D4B-9FBD32F926F1}"/>
                  </a:ext>
                </a:extLst>
              </p:cNvPr>
              <p:cNvSpPr/>
              <p:nvPr/>
            </p:nvSpPr>
            <p:spPr>
              <a:xfrm rot="5400000">
                <a:off x="5748540" y="4025808"/>
                <a:ext cx="797132" cy="687183"/>
              </a:xfrm>
              <a:prstGeom prst="hexagon">
                <a:avLst>
                  <a:gd name="adj" fmla="val 28610"/>
                  <a:gd name="vf" fmla="val 115470"/>
                </a:avLst>
              </a:prstGeom>
              <a:solidFill>
                <a:srgbClr val="0EB6B6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endParaRPr lang="ru-RU"/>
              </a:p>
            </p:txBody>
          </p:sp>
          <p:pic>
            <p:nvPicPr>
              <p:cNvPr id="138" name="Рисунок 137">
                <a:extLst>
                  <a:ext uri="{FF2B5EF4-FFF2-40B4-BE49-F238E27FC236}">
                    <a16:creationId xmlns:a16="http://schemas.microsoft.com/office/drawing/2014/main" id="{9AF72262-4671-4B37-9E9B-7F64E87A1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946060" y="4141939"/>
                <a:ext cx="396632" cy="396632"/>
              </a:xfrm>
              <a:prstGeom prst="rect">
                <a:avLst/>
              </a:prstGeom>
            </p:spPr>
          </p:pic>
        </p:grpSp>
        <p:sp>
          <p:nvSpPr>
            <p:cNvPr id="67" name="Объект 2">
              <a:extLst>
                <a:ext uri="{FF2B5EF4-FFF2-40B4-BE49-F238E27FC236}">
                  <a16:creationId xmlns:a16="http://schemas.microsoft.com/office/drawing/2014/main" id="{9A7EA264-C093-4EC2-A144-AAE72C5D9F6C}"/>
                </a:ext>
              </a:extLst>
            </p:cNvPr>
            <p:cNvSpPr txBox="1">
              <a:spLocks/>
            </p:cNvSpPr>
            <p:nvPr/>
          </p:nvSpPr>
          <p:spPr>
            <a:xfrm>
              <a:off x="1231285" y="1885081"/>
              <a:ext cx="4765157" cy="81485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100"/>
                </a:lnSpc>
                <a:spcBef>
                  <a:spcPts val="0"/>
                </a:spcBef>
                <a:buNone/>
              </a:pPr>
              <a:r>
                <a:rPr lang="ru-RU" sz="2000" b="1" dirty="0">
                  <a:solidFill>
                    <a:srgbClr val="027E73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Перевод</a:t>
              </a:r>
              <a:r>
                <a:rPr lang="ru-RU" sz="1800" b="1" dirty="0">
                  <a:solidFill>
                    <a:srgbClr val="299288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пенсионных накоплений </a:t>
              </a:r>
              <a:b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</a:br>
              <a:r>
                <a:rPr lang="ru-RU" sz="1800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по ОПС</a:t>
              </a:r>
              <a:r>
                <a:rPr lang="ru-RU" sz="18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 </a:t>
              </a:r>
              <a:endParaRPr lang="ru-RU" sz="1800" baseline="30000" dirty="0">
                <a:latin typeface="Open Sans Medium" pitchFamily="2" charset="0"/>
                <a:ea typeface="Open Sans Medium" pitchFamily="2" charset="0"/>
                <a:cs typeface="Open Sans Medium" pitchFamily="2" charset="0"/>
              </a:endParaRPr>
            </a:p>
          </p:txBody>
        </p:sp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41D267E-FA1D-419C-9A3E-88D5F6C00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Преимущества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49F81F-A274-4AEC-9D05-4BCF4336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999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330" y="5590446"/>
            <a:ext cx="11343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Open Sans" pitchFamily="2" charset="0"/>
                <a:ea typeface="Open Sans" pitchFamily="2" charset="0"/>
                <a:cs typeface="Open Sans" pitchFamily="2" charset="0"/>
              </a:rPr>
              <a:t>Предусмотрена пролонгация государственного софинансирования взносов в программе ПДС на более длительный срок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C4019E05-9444-4272-8DC1-128B05B23011}"/>
              </a:ext>
            </a:extLst>
          </p:cNvPr>
          <p:cNvSpPr txBox="1">
            <a:spLocks/>
          </p:cNvSpPr>
          <p:nvPr/>
        </p:nvSpPr>
        <p:spPr>
          <a:xfrm>
            <a:off x="386330" y="-1188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Размер ежегодного </a:t>
            </a:r>
            <a:r>
              <a:rPr lang="ru-RU" sz="2800" b="1" dirty="0" err="1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софинансирования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в зависимости </a:t>
            </a:r>
            <a:b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от дохода гражданина в ПДС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27573A0-9680-48BC-883C-F6F6E8601B9C}"/>
              </a:ext>
            </a:extLst>
          </p:cNvPr>
          <p:cNvSpPr/>
          <p:nvPr/>
        </p:nvSpPr>
        <p:spPr>
          <a:xfrm>
            <a:off x="386332" y="1362263"/>
            <a:ext cx="11403140" cy="3687885"/>
          </a:xfrm>
          <a:prstGeom prst="roundRect">
            <a:avLst>
              <a:gd name="adj" fmla="val 5361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86330" y="1362263"/>
          <a:ext cx="11403140" cy="3687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0637">
                  <a:extLst>
                    <a:ext uri="{9D8B030D-6E8A-4147-A177-3AD203B41FA5}">
                      <a16:colId xmlns:a16="http://schemas.microsoft.com/office/drawing/2014/main" val="83425506"/>
                    </a:ext>
                  </a:extLst>
                </a:gridCol>
                <a:gridCol w="2652666">
                  <a:extLst>
                    <a:ext uri="{9D8B030D-6E8A-4147-A177-3AD203B41FA5}">
                      <a16:colId xmlns:a16="http://schemas.microsoft.com/office/drawing/2014/main" val="3076028037"/>
                    </a:ext>
                  </a:extLst>
                </a:gridCol>
                <a:gridCol w="2652666">
                  <a:extLst>
                    <a:ext uri="{9D8B030D-6E8A-4147-A177-3AD203B41FA5}">
                      <a16:colId xmlns:a16="http://schemas.microsoft.com/office/drawing/2014/main" val="221432360"/>
                    </a:ext>
                  </a:extLst>
                </a:gridCol>
                <a:gridCol w="2797171">
                  <a:extLst>
                    <a:ext uri="{9D8B030D-6E8A-4147-A177-3AD203B41FA5}">
                      <a16:colId xmlns:a16="http://schemas.microsoft.com/office/drawing/2014/main" val="668218600"/>
                    </a:ext>
                  </a:extLst>
                </a:gridCol>
              </a:tblGrid>
              <a:tr h="1637521"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Среднемесячный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доход, рублей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Соотношение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размера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</a:t>
                      </a:r>
                      <a:b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к взносам гражданина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Сумма взносов гражданина </a:t>
                      </a:r>
                      <a:b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для получения максимального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, руб. в год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00"/>
                        </a:lnSpc>
                      </a:pPr>
                      <a:r>
                        <a:rPr lang="ru-RU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Сумма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</a:t>
                      </a:r>
                      <a:r>
                        <a:rPr lang="ru-RU" b="1" baseline="0" dirty="0" err="1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софинансирования</a:t>
                      </a:r>
                      <a:r>
                        <a:rPr lang="ru-RU" b="1" baseline="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 исходя из суммы взноса, руб. в год</a:t>
                      </a:r>
                      <a:endParaRPr lang="ru-RU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9546270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80 000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1:1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7689972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от 80 000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до 150 000 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72 000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9137059"/>
                  </a:ext>
                </a:extLst>
              </a:tr>
              <a:tr h="68345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более 150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000</a:t>
                      </a:r>
                      <a:endParaRPr lang="ru-RU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1:4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144 000</a:t>
                      </a:r>
                      <a:r>
                        <a:rPr lang="ru-RU" baseline="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36 000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564776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007ECC7-A070-4420-BF64-43AFA261F659}"/>
              </a:ext>
            </a:extLst>
          </p:cNvPr>
          <p:cNvSpPr/>
          <p:nvPr/>
        </p:nvSpPr>
        <p:spPr>
          <a:xfrm>
            <a:off x="424440" y="5686717"/>
            <a:ext cx="125635" cy="128173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47FA56B-4EA9-4A79-9707-496DB955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870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A94731F7-E840-498F-B3D9-9033F680AF1E}"/>
              </a:ext>
            </a:extLst>
          </p:cNvPr>
          <p:cNvGrpSpPr/>
          <p:nvPr/>
        </p:nvGrpSpPr>
        <p:grpSpPr>
          <a:xfrm>
            <a:off x="6133822" y="4308001"/>
            <a:ext cx="273532" cy="599429"/>
            <a:chOff x="1676256" y="4625974"/>
            <a:chExt cx="273532" cy="1288745"/>
          </a:xfrm>
        </p:grpSpPr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C669AE4A-E0EA-4FCB-9907-A337CBC98AC2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Прямая со стрелкой 91">
              <a:extLst>
                <a:ext uri="{FF2B5EF4-FFF2-40B4-BE49-F238E27FC236}">
                  <a16:creationId xmlns:a16="http://schemas.microsoft.com/office/drawing/2014/main" id="{3681EABD-9F11-4309-A800-7FD14DF726E9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74E1EA4A-6727-44DB-895D-DB774CA7AD91}"/>
              </a:ext>
            </a:extLst>
          </p:cNvPr>
          <p:cNvGrpSpPr/>
          <p:nvPr/>
        </p:nvGrpSpPr>
        <p:grpSpPr>
          <a:xfrm>
            <a:off x="8987782" y="4308001"/>
            <a:ext cx="273532" cy="599429"/>
            <a:chOff x="1676256" y="4625974"/>
            <a:chExt cx="273532" cy="1288745"/>
          </a:xfrm>
        </p:grpSpPr>
        <p:cxnSp>
          <p:nvCxnSpPr>
            <p:cNvPr id="96" name="Прямая соединительная линия 95">
              <a:extLst>
                <a:ext uri="{FF2B5EF4-FFF2-40B4-BE49-F238E27FC236}">
                  <a16:creationId xmlns:a16="http://schemas.microsoft.com/office/drawing/2014/main" id="{A7968FCF-5B2B-4AA3-8439-2DC4275A65B9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>
              <a:extLst>
                <a:ext uri="{FF2B5EF4-FFF2-40B4-BE49-F238E27FC236}">
                  <a16:creationId xmlns:a16="http://schemas.microsoft.com/office/drawing/2014/main" id="{BE3B543B-3560-48F6-9E09-CEB80E06505D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66BA1217-B638-4F18-B180-011C8192C530}"/>
              </a:ext>
            </a:extLst>
          </p:cNvPr>
          <p:cNvSpPr txBox="1"/>
          <p:nvPr/>
        </p:nvSpPr>
        <p:spPr>
          <a:xfrm>
            <a:off x="6481794" y="4755147"/>
            <a:ext cx="2373697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За счет личных взносов участника ПДС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63020FF-4D02-4B9A-88F8-CD1E76717A15}"/>
              </a:ext>
            </a:extLst>
          </p:cNvPr>
          <p:cNvSpPr txBox="1"/>
          <p:nvPr/>
        </p:nvSpPr>
        <p:spPr>
          <a:xfrm>
            <a:off x="3627834" y="4755147"/>
            <a:ext cx="2373697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Дорогостоящие</a:t>
            </a:r>
            <a:r>
              <a:rPr lang="ru-RU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 </a:t>
            </a: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виды лечения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0548640-441B-4666-A9BB-8A543352273F}"/>
              </a:ext>
            </a:extLst>
          </p:cNvPr>
          <p:cNvSpPr txBox="1"/>
          <p:nvPr/>
        </p:nvSpPr>
        <p:spPr>
          <a:xfrm>
            <a:off x="3627834" y="5349203"/>
            <a:ext cx="2564769" cy="32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Потеря кормильца</a:t>
            </a:r>
          </a:p>
        </p:txBody>
      </p: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28EBD8E5-D8D8-4AE2-B0E1-B47F9B384B17}"/>
              </a:ext>
            </a:extLst>
          </p:cNvPr>
          <p:cNvGrpSpPr/>
          <p:nvPr/>
        </p:nvGrpSpPr>
        <p:grpSpPr>
          <a:xfrm>
            <a:off x="3279862" y="4308001"/>
            <a:ext cx="273532" cy="1167739"/>
            <a:chOff x="1676256" y="4625974"/>
            <a:chExt cx="273532" cy="1288745"/>
          </a:xfrm>
        </p:grpSpPr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DBA4F642-00D3-4BFD-AFB7-15CCC5C4B8BD}"/>
                </a:ext>
              </a:extLst>
            </p:cNvPr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 стрелкой 82">
              <a:extLst>
                <a:ext uri="{FF2B5EF4-FFF2-40B4-BE49-F238E27FC236}">
                  <a16:creationId xmlns:a16="http://schemas.microsoft.com/office/drawing/2014/main" id="{0D1C871C-918B-4BAD-A09B-2E9A0CD9FC2F}"/>
                </a:ext>
              </a:extLst>
            </p:cNvPr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 стрелкой 83">
              <a:extLst>
                <a:ext uri="{FF2B5EF4-FFF2-40B4-BE49-F238E27FC236}">
                  <a16:creationId xmlns:a16="http://schemas.microsoft.com/office/drawing/2014/main" id="{F3C990A4-6516-4345-B2AA-0C24A1ACEEDB}"/>
                </a:ext>
              </a:extLst>
            </p:cNvPr>
            <p:cNvCxnSpPr/>
            <p:nvPr/>
          </p:nvCxnSpPr>
          <p:spPr>
            <a:xfrm>
              <a:off x="1677733" y="5274961"/>
              <a:ext cx="269136" cy="3181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50" y="4755147"/>
            <a:ext cx="1863484" cy="32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Пожизненно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50" y="5312049"/>
            <a:ext cx="2305912" cy="555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срок не менее 10 лет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13E4239-5066-47F9-9B21-5A60C5A8DE4B}"/>
              </a:ext>
            </a:extLst>
          </p:cNvPr>
          <p:cNvGrpSpPr/>
          <p:nvPr/>
        </p:nvGrpSpPr>
        <p:grpSpPr>
          <a:xfrm>
            <a:off x="421477" y="4308000"/>
            <a:ext cx="273532" cy="1695261"/>
            <a:chOff x="1676256" y="4625974"/>
            <a:chExt cx="273532" cy="1288745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1676256" y="4625974"/>
              <a:ext cx="0" cy="1288745"/>
            </a:xfrm>
            <a:prstGeom prst="line">
              <a:avLst/>
            </a:prstGeom>
            <a:ln w="12700">
              <a:solidFill>
                <a:srgbClr val="0EB6B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>
              <a:off x="1677733" y="5491343"/>
              <a:ext cx="269136" cy="318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Прямая со стрелкой 3"/>
            <p:cNvCxnSpPr/>
            <p:nvPr/>
          </p:nvCxnSpPr>
          <p:spPr>
            <a:xfrm>
              <a:off x="1676257" y="5914718"/>
              <a:ext cx="273531" cy="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>
              <a:extLst>
                <a:ext uri="{FF2B5EF4-FFF2-40B4-BE49-F238E27FC236}">
                  <a16:creationId xmlns:a16="http://schemas.microsoft.com/office/drawing/2014/main" id="{EF8886D0-B29D-43E3-A4FF-49533E031BFC}"/>
                </a:ext>
              </a:extLst>
            </p:cNvPr>
            <p:cNvCxnSpPr/>
            <p:nvPr/>
          </p:nvCxnSpPr>
          <p:spPr>
            <a:xfrm>
              <a:off x="1677733" y="5058483"/>
              <a:ext cx="269136" cy="3180"/>
            </a:xfrm>
            <a:prstGeom prst="straightConnector1">
              <a:avLst/>
            </a:prstGeom>
            <a:ln w="12700">
              <a:solidFill>
                <a:srgbClr val="0EB6B6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769449" y="5872844"/>
            <a:ext cx="3463685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 иной срок,</a:t>
            </a:r>
            <a:b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</a:b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предусмотренный договором</a:t>
            </a:r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A0C4581-7FB2-4933-8967-158FD1F3CB37}"/>
              </a:ext>
            </a:extLst>
          </p:cNvPr>
          <p:cNvGrpSpPr/>
          <p:nvPr/>
        </p:nvGrpSpPr>
        <p:grpSpPr>
          <a:xfrm>
            <a:off x="8985422" y="3440777"/>
            <a:ext cx="2703339" cy="1180377"/>
            <a:chOff x="1553578" y="3274294"/>
            <a:chExt cx="2085569" cy="1180377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14B3A5A3-2F67-4C13-97BB-DFFD9FE94C28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0" name="Объект 2">
              <a:extLst>
                <a:ext uri="{FF2B5EF4-FFF2-40B4-BE49-F238E27FC236}">
                  <a16:creationId xmlns:a16="http://schemas.microsoft.com/office/drawing/2014/main" id="{E14857DF-C8B8-4FFB-9D68-8EA49AF9AC5F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Выплата наследникам </a:t>
              </a: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D02A1C92-5792-4B52-9E87-4C5041E649D6}"/>
              </a:ext>
            </a:extLst>
          </p:cNvPr>
          <p:cNvGrpSpPr/>
          <p:nvPr/>
        </p:nvGrpSpPr>
        <p:grpSpPr>
          <a:xfrm>
            <a:off x="6131489" y="3440777"/>
            <a:ext cx="2703339" cy="1180377"/>
            <a:chOff x="1553578" y="3274294"/>
            <a:chExt cx="2085569" cy="1180377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D48EFC92-CB00-4C2C-812F-629831A24A89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3" name="Объект 2">
              <a:extLst>
                <a:ext uri="{FF2B5EF4-FFF2-40B4-BE49-F238E27FC236}">
                  <a16:creationId xmlns:a16="http://schemas.microsoft.com/office/drawing/2014/main" id="{15B2E75F-8C32-4701-85C1-2C59F8A7A867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Выплата выкупной суммы</a:t>
              </a: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412A275E-3206-4257-957D-54C8FE1F6F96}"/>
              </a:ext>
            </a:extLst>
          </p:cNvPr>
          <p:cNvGrpSpPr/>
          <p:nvPr/>
        </p:nvGrpSpPr>
        <p:grpSpPr>
          <a:xfrm>
            <a:off x="3277556" y="3440777"/>
            <a:ext cx="2703339" cy="1180377"/>
            <a:chOff x="1553578" y="3274294"/>
            <a:chExt cx="2085569" cy="1180377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9A8C0537-8B68-4AD5-BF93-6A459CFAC734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76" name="Объект 2">
              <a:extLst>
                <a:ext uri="{FF2B5EF4-FFF2-40B4-BE49-F238E27FC236}">
                  <a16:creationId xmlns:a16="http://schemas.microsoft.com/office/drawing/2014/main" id="{61A0D7F4-48F9-4110-8E8B-5D441697ADA5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Выплаты в особой жизненной ситуации</a:t>
              </a: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D830392-7C64-43E7-A907-449C9CF6EC56}"/>
              </a:ext>
            </a:extLst>
          </p:cNvPr>
          <p:cNvGrpSpPr/>
          <p:nvPr/>
        </p:nvGrpSpPr>
        <p:grpSpPr>
          <a:xfrm>
            <a:off x="423623" y="3440777"/>
            <a:ext cx="2703339" cy="1180377"/>
            <a:chOff x="1553578" y="3274294"/>
            <a:chExt cx="2085569" cy="1180377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3C2931D9-29C0-462D-8745-07FBF027F0EF}"/>
                </a:ext>
              </a:extLst>
            </p:cNvPr>
            <p:cNvSpPr/>
            <p:nvPr/>
          </p:nvSpPr>
          <p:spPr>
            <a:xfrm>
              <a:off x="1553578" y="3274294"/>
              <a:ext cx="2085569" cy="1180377"/>
            </a:xfrm>
            <a:prstGeom prst="roundRect">
              <a:avLst>
                <a:gd name="adj" fmla="val 11186"/>
              </a:avLst>
            </a:prstGeom>
            <a:solidFill>
              <a:schemeClr val="bg1"/>
            </a:solidFill>
            <a:ln w="12700">
              <a:solidFill>
                <a:srgbClr val="0EB6B6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900"/>
                </a:lnSpc>
              </a:pPr>
              <a:endParaRPr lang="ru-RU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  <p:sp>
          <p:nvSpPr>
            <p:cNvPr id="39" name="Объект 2">
              <a:extLst>
                <a:ext uri="{FF2B5EF4-FFF2-40B4-BE49-F238E27FC236}">
                  <a16:creationId xmlns:a16="http://schemas.microsoft.com/office/drawing/2014/main" id="{9AE8D259-15A8-4293-A688-CC8E16653730}"/>
                </a:ext>
              </a:extLst>
            </p:cNvPr>
            <p:cNvSpPr txBox="1">
              <a:spLocks/>
            </p:cNvSpPr>
            <p:nvPr/>
          </p:nvSpPr>
          <p:spPr>
            <a:xfrm>
              <a:off x="1650653" y="3764639"/>
              <a:ext cx="1988494" cy="599429"/>
            </a:xfrm>
            <a:prstGeom prst="rect">
              <a:avLst/>
            </a:prstGeom>
            <a:ln w="12700">
              <a:noFill/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900"/>
                </a:lnSpc>
                <a:buFont typeface="Arial" panose="020B0604020202020204" pitchFamily="34" charset="0"/>
                <a:buNone/>
              </a:pPr>
              <a:r>
                <a:rPr lang="ru-RU" sz="1800" dirty="0">
                  <a:solidFill>
                    <a:schemeClr val="bg1"/>
                  </a:solidFill>
                  <a:highlight>
                    <a:srgbClr val="0EB6B6"/>
                  </a:highlight>
                  <a:latin typeface="Open Sans" pitchFamily="2" charset="0"/>
                  <a:ea typeface="Open Sans" pitchFamily="2" charset="0"/>
                  <a:cs typeface="Open Sans" pitchFamily="2" charset="0"/>
                </a:rPr>
                <a:t>Периодические выплаты</a:t>
              </a:r>
            </a:p>
          </p:txBody>
        </p:sp>
      </p:grp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113DB25A-40A5-4C51-97B5-BFBEE16C119C}"/>
              </a:ext>
            </a:extLst>
          </p:cNvPr>
          <p:cNvSpPr/>
          <p:nvPr/>
        </p:nvSpPr>
        <p:spPr>
          <a:xfrm>
            <a:off x="1965239" y="893394"/>
            <a:ext cx="8180790" cy="578748"/>
          </a:xfrm>
          <a:prstGeom prst="roundRect">
            <a:avLst>
              <a:gd name="adj" fmla="val 15438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CB8617-D405-4B39-BE34-277D82B0669C}"/>
              </a:ext>
            </a:extLst>
          </p:cNvPr>
          <p:cNvSpPr txBox="1"/>
          <p:nvPr/>
        </p:nvSpPr>
        <p:spPr>
          <a:xfrm>
            <a:off x="2045971" y="902869"/>
            <a:ext cx="8019328" cy="60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Периодические выплаты: основания для назначения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3485286" y="1631751"/>
            <a:ext cx="5814186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Срок действия договора не менее чем 15 лет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3485286" y="2235191"/>
            <a:ext cx="6709370" cy="341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algn="l"/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Достижение возраста 55 женщины/60 мужчины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33ADE28-95FE-47E8-853E-35DC240D33F9}"/>
              </a:ext>
            </a:extLst>
          </p:cNvPr>
          <p:cNvSpPr txBox="1"/>
          <p:nvPr/>
        </p:nvSpPr>
        <p:spPr>
          <a:xfrm>
            <a:off x="2610264" y="1864495"/>
            <a:ext cx="1091852" cy="5104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r>
              <a:rPr lang="ru-RU" b="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или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21490530-8E6A-40C3-986C-F7150D7CB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Виды выплат по ПДС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E79D8E9-5FCA-4903-8D35-273643B40326}"/>
              </a:ext>
            </a:extLst>
          </p:cNvPr>
          <p:cNvSpPr/>
          <p:nvPr/>
        </p:nvSpPr>
        <p:spPr>
          <a:xfrm>
            <a:off x="423623" y="3178903"/>
            <a:ext cx="11264022" cy="578748"/>
          </a:xfrm>
          <a:prstGeom prst="roundRect">
            <a:avLst>
              <a:gd name="adj" fmla="val 15438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072112-0599-4922-BE08-B30DCCD2B5F9}"/>
              </a:ext>
            </a:extLst>
          </p:cNvPr>
          <p:cNvSpPr txBox="1"/>
          <p:nvPr/>
        </p:nvSpPr>
        <p:spPr>
          <a:xfrm>
            <a:off x="2625719" y="3320342"/>
            <a:ext cx="6859831" cy="3379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1">
                <a:solidFill>
                  <a:srgbClr val="3E3E3C"/>
                </a:solidFill>
                <a:latin typeface="Raleway" pitchFamily="2" charset="-52"/>
              </a:defRPr>
            </a:lvl1pPr>
            <a:lvl2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2pPr>
            <a:lvl3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3pPr>
            <a:lvl4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4pPr>
            <a:lvl5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5pPr>
            <a:lvl6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6pPr>
            <a:lvl7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7pPr>
            <a:lvl8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8pPr>
            <a:lvl9pPr indent="0" algn="ctr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Варианты выплаты накоплений: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1AF5CD7-02EF-4005-8BD4-74224FE6DBCC}"/>
              </a:ext>
            </a:extLst>
          </p:cNvPr>
          <p:cNvSpPr txBox="1"/>
          <p:nvPr/>
        </p:nvSpPr>
        <p:spPr>
          <a:xfrm>
            <a:off x="9335754" y="4755147"/>
            <a:ext cx="2351891" cy="147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Aft>
                <a:spcPts val="738"/>
              </a:spcAft>
            </a:pPr>
            <a:r>
              <a:rPr lang="ru-RU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В случае смерти участника ПДС </a:t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(исключение –пожизненная выплата участнику ПДС)</a:t>
            </a:r>
          </a:p>
        </p:txBody>
      </p:sp>
      <p:sp>
        <p:nvSpPr>
          <p:cNvPr id="48" name="Треугольник 47">
            <a:extLst>
              <a:ext uri="{FF2B5EF4-FFF2-40B4-BE49-F238E27FC236}">
                <a16:creationId xmlns:a16="http://schemas.microsoft.com/office/drawing/2014/main" id="{272420B1-D712-E843-83DB-FF4334680A89}"/>
              </a:ext>
            </a:extLst>
          </p:cNvPr>
          <p:cNvSpPr/>
          <p:nvPr/>
        </p:nvSpPr>
        <p:spPr>
          <a:xfrm rot="10800000">
            <a:off x="3018026" y="2712074"/>
            <a:ext cx="6134335" cy="314293"/>
          </a:xfrm>
          <a:prstGeom prst="triangle">
            <a:avLst/>
          </a:prstGeom>
          <a:solidFill>
            <a:srgbClr val="0F8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1B91E68A-DE46-2140-A2B3-ED0358B29889}"/>
              </a:ext>
            </a:extLst>
          </p:cNvPr>
          <p:cNvSpPr/>
          <p:nvPr/>
        </p:nvSpPr>
        <p:spPr>
          <a:xfrm>
            <a:off x="3190151" y="1627372"/>
            <a:ext cx="295135" cy="305484"/>
          </a:xfrm>
          <a:prstGeom prst="ellipse">
            <a:avLst/>
          </a:prstGeom>
          <a:noFill/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997B04DD-654C-3C4D-9BAD-548A55E52EBF}"/>
              </a:ext>
            </a:extLst>
          </p:cNvPr>
          <p:cNvSpPr/>
          <p:nvPr/>
        </p:nvSpPr>
        <p:spPr>
          <a:xfrm>
            <a:off x="3190151" y="2252464"/>
            <a:ext cx="295135" cy="305484"/>
          </a:xfrm>
          <a:prstGeom prst="ellipse">
            <a:avLst/>
          </a:prstGeom>
          <a:noFill/>
          <a:ln>
            <a:solidFill>
              <a:srgbClr val="027E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Б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ECCA035-AAD6-4E5E-8447-DFCAF56B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735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2979AF9-D965-4035-B426-5D9851E666F3}"/>
              </a:ext>
            </a:extLst>
          </p:cNvPr>
          <p:cNvSpPr/>
          <p:nvPr/>
        </p:nvSpPr>
        <p:spPr>
          <a:xfrm>
            <a:off x="9161541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Левая фигурная скобка 16">
            <a:extLst>
              <a:ext uri="{FF2B5EF4-FFF2-40B4-BE49-F238E27FC236}">
                <a16:creationId xmlns:a16="http://schemas.microsoft.com/office/drawing/2014/main" id="{65955DEF-31AC-4092-9B2B-F862F98B12B9}"/>
              </a:ext>
            </a:extLst>
          </p:cNvPr>
          <p:cNvSpPr/>
          <p:nvPr/>
        </p:nvSpPr>
        <p:spPr>
          <a:xfrm rot="16200000">
            <a:off x="10225859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52FD264D-D2A9-4D6D-A074-0DE9A0A40ED7}"/>
              </a:ext>
            </a:extLst>
          </p:cNvPr>
          <p:cNvSpPr/>
          <p:nvPr/>
        </p:nvSpPr>
        <p:spPr>
          <a:xfrm>
            <a:off x="424442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Левая фигурная скобка 13">
            <a:extLst>
              <a:ext uri="{FF2B5EF4-FFF2-40B4-BE49-F238E27FC236}">
                <a16:creationId xmlns:a16="http://schemas.microsoft.com/office/drawing/2014/main" id="{24C38AF5-4EE2-4347-B517-00A591C0D898}"/>
              </a:ext>
            </a:extLst>
          </p:cNvPr>
          <p:cNvSpPr/>
          <p:nvPr/>
        </p:nvSpPr>
        <p:spPr>
          <a:xfrm rot="16200000">
            <a:off x="1488760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131740B6-0222-40A4-9474-7749AE210FC9}"/>
              </a:ext>
            </a:extLst>
          </p:cNvPr>
          <p:cNvSpPr/>
          <p:nvPr/>
        </p:nvSpPr>
        <p:spPr>
          <a:xfrm>
            <a:off x="6249174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Левая фигурная скобка 18">
            <a:extLst>
              <a:ext uri="{FF2B5EF4-FFF2-40B4-BE49-F238E27FC236}">
                <a16:creationId xmlns:a16="http://schemas.microsoft.com/office/drawing/2014/main" id="{13380270-4D24-4B02-89DF-C777D68198AA}"/>
              </a:ext>
            </a:extLst>
          </p:cNvPr>
          <p:cNvSpPr/>
          <p:nvPr/>
        </p:nvSpPr>
        <p:spPr>
          <a:xfrm rot="16200000">
            <a:off x="7313492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B21CF802-B29C-4EFB-AFF7-9D281F9A07D9}"/>
              </a:ext>
            </a:extLst>
          </p:cNvPr>
          <p:cNvSpPr/>
          <p:nvPr/>
        </p:nvSpPr>
        <p:spPr>
          <a:xfrm>
            <a:off x="3336808" y="1329808"/>
            <a:ext cx="2717110" cy="3694700"/>
          </a:xfrm>
          <a:prstGeom prst="roundRect">
            <a:avLst>
              <a:gd name="adj" fmla="val 11186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Левая фигурная скобка 20">
            <a:extLst>
              <a:ext uri="{FF2B5EF4-FFF2-40B4-BE49-F238E27FC236}">
                <a16:creationId xmlns:a16="http://schemas.microsoft.com/office/drawing/2014/main" id="{CFF01B40-E582-4D26-8079-7622BA8AF7F3}"/>
              </a:ext>
            </a:extLst>
          </p:cNvPr>
          <p:cNvSpPr/>
          <p:nvPr/>
        </p:nvSpPr>
        <p:spPr>
          <a:xfrm rot="16200000">
            <a:off x="4401126" y="3665952"/>
            <a:ext cx="588476" cy="2717112"/>
          </a:xfrm>
          <a:prstGeom prst="leftBrace">
            <a:avLst>
              <a:gd name="adj1" fmla="val 45256"/>
              <a:gd name="adj2" fmla="val 50000"/>
            </a:avLst>
          </a:prstGeom>
          <a:solidFill>
            <a:srgbClr val="027E73"/>
          </a:solidFill>
          <a:ln w="19050">
            <a:solidFill>
              <a:srgbClr val="0F17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A5A3103-DD7B-4A77-8F16-E1DC06128507}"/>
              </a:ext>
            </a:extLst>
          </p:cNvPr>
          <p:cNvSpPr txBox="1">
            <a:spLocks/>
          </p:cNvSpPr>
          <p:nvPr/>
        </p:nvSpPr>
        <p:spPr>
          <a:xfrm>
            <a:off x="364417" y="-1281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4</a:t>
            </a: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 шага для вступления в ПДС </a:t>
            </a:r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8A7901CE-4F62-4DE4-A327-3132CAA48DF5}"/>
              </a:ext>
            </a:extLst>
          </p:cNvPr>
          <p:cNvSpPr txBox="1">
            <a:spLocks/>
          </p:cNvSpPr>
          <p:nvPr/>
        </p:nvSpPr>
        <p:spPr>
          <a:xfrm>
            <a:off x="1393161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01</a:t>
            </a:r>
          </a:p>
        </p:txBody>
      </p:sp>
      <p:sp>
        <p:nvSpPr>
          <p:cNvPr id="35" name="Заголовок 1">
            <a:extLst>
              <a:ext uri="{FF2B5EF4-FFF2-40B4-BE49-F238E27FC236}">
                <a16:creationId xmlns:a16="http://schemas.microsoft.com/office/drawing/2014/main" id="{58D986A9-9481-463A-A2FF-6FDE13A25098}"/>
              </a:ext>
            </a:extLst>
          </p:cNvPr>
          <p:cNvSpPr txBox="1">
            <a:spLocks/>
          </p:cNvSpPr>
          <p:nvPr/>
        </p:nvSpPr>
        <p:spPr>
          <a:xfrm>
            <a:off x="4305527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02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733F3D1C-5ACC-4895-BFB4-57CDF31982B2}"/>
              </a:ext>
            </a:extLst>
          </p:cNvPr>
          <p:cNvSpPr txBox="1">
            <a:spLocks/>
          </p:cNvSpPr>
          <p:nvPr/>
        </p:nvSpPr>
        <p:spPr>
          <a:xfrm>
            <a:off x="7217893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03</a:t>
            </a: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6564A957-6C58-415F-9EA8-6C9C6C93E1E5}"/>
              </a:ext>
            </a:extLst>
          </p:cNvPr>
          <p:cNvSpPr txBox="1">
            <a:spLocks/>
          </p:cNvSpPr>
          <p:nvPr/>
        </p:nvSpPr>
        <p:spPr>
          <a:xfrm>
            <a:off x="10130260" y="5263292"/>
            <a:ext cx="779672" cy="980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027E73"/>
                </a:solidFill>
                <a:latin typeface="Golos Text" panose="020B0503020202020204" pitchFamily="34" charset="-52"/>
                <a:ea typeface="Open Sans" pitchFamily="2" charset="0"/>
                <a:cs typeface="Golos Text" panose="020B0503020202020204" pitchFamily="34" charset="-52"/>
              </a:rPr>
              <a:t>04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E60D3816-3764-474B-98E7-7369B0F57154}"/>
              </a:ext>
            </a:extLst>
          </p:cNvPr>
          <p:cNvSpPr txBox="1">
            <a:spLocks/>
          </p:cNvSpPr>
          <p:nvPr/>
        </p:nvSpPr>
        <p:spPr>
          <a:xfrm>
            <a:off x="562619" y="3233043"/>
            <a:ext cx="2631482" cy="1020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Принять решение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о подключении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к ПДС 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01387971-E006-40B0-AD0B-B80ED663A263}"/>
              </a:ext>
            </a:extLst>
          </p:cNvPr>
          <p:cNvSpPr txBox="1">
            <a:spLocks/>
          </p:cNvSpPr>
          <p:nvPr/>
        </p:nvSpPr>
        <p:spPr>
          <a:xfrm>
            <a:off x="9299720" y="3233043"/>
            <a:ext cx="2631482" cy="10209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Вносить взносы 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любом размере </a:t>
            </a:r>
            <a:b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 с любой периодичностью </a:t>
            </a:r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40F0657D-BB09-45FA-99AB-BBDEDCBFAE16}"/>
              </a:ext>
            </a:extLst>
          </p:cNvPr>
          <p:cNvSpPr txBox="1">
            <a:spLocks/>
          </p:cNvSpPr>
          <p:nvPr/>
        </p:nvSpPr>
        <p:spPr>
          <a:xfrm>
            <a:off x="6387353" y="3233043"/>
            <a:ext cx="2631482" cy="15080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Заключить договор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выбранным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НПФ – на сайте,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мобильном приложении, </a:t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или очно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A268452F-2AFE-4C02-A507-6314D27433BA}"/>
              </a:ext>
            </a:extLst>
          </p:cNvPr>
          <p:cNvSpPr txBox="1">
            <a:spLocks/>
          </p:cNvSpPr>
          <p:nvPr/>
        </p:nvSpPr>
        <p:spPr>
          <a:xfrm>
            <a:off x="3474985" y="3233043"/>
            <a:ext cx="2631482" cy="391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Выбрать НПФ</a:t>
            </a:r>
          </a:p>
        </p:txBody>
      </p:sp>
      <p:grpSp>
        <p:nvGrpSpPr>
          <p:cNvPr id="44" name="Google Shape;693;p33">
            <a:extLst>
              <a:ext uri="{FF2B5EF4-FFF2-40B4-BE49-F238E27FC236}">
                <a16:creationId xmlns:a16="http://schemas.microsoft.com/office/drawing/2014/main" id="{82F60B8D-1C45-4104-85B0-59BC07D57839}"/>
              </a:ext>
            </a:extLst>
          </p:cNvPr>
          <p:cNvGrpSpPr/>
          <p:nvPr/>
        </p:nvGrpSpPr>
        <p:grpSpPr>
          <a:xfrm>
            <a:off x="1266034" y="1782191"/>
            <a:ext cx="1033926" cy="985454"/>
            <a:chOff x="6870193" y="2295620"/>
            <a:chExt cx="360356" cy="343462"/>
          </a:xfrm>
          <a:solidFill>
            <a:srgbClr val="0EB6B6"/>
          </a:solidFill>
        </p:grpSpPr>
        <p:sp>
          <p:nvSpPr>
            <p:cNvPr id="45" name="Google Shape;694;p33">
              <a:extLst>
                <a:ext uri="{FF2B5EF4-FFF2-40B4-BE49-F238E27FC236}">
                  <a16:creationId xmlns:a16="http://schemas.microsoft.com/office/drawing/2014/main" id="{59B1FD5A-DCC4-4E17-95F5-65E23056CB56}"/>
                </a:ext>
              </a:extLst>
            </p:cNvPr>
            <p:cNvSpPr/>
            <p:nvPr/>
          </p:nvSpPr>
          <p:spPr>
            <a:xfrm>
              <a:off x="6870193" y="2295620"/>
              <a:ext cx="360356" cy="343462"/>
            </a:xfrm>
            <a:custGeom>
              <a:avLst/>
              <a:gdLst/>
              <a:ahLst/>
              <a:cxnLst/>
              <a:rect l="l" t="t" r="r" b="b"/>
              <a:pathLst>
                <a:path w="11348" h="10816" extrusionOk="0">
                  <a:moveTo>
                    <a:pt x="6027" y="0"/>
                  </a:moveTo>
                  <a:cubicBezTo>
                    <a:pt x="5700" y="0"/>
                    <a:pt x="5448" y="70"/>
                    <a:pt x="5430" y="76"/>
                  </a:cubicBezTo>
                  <a:cubicBezTo>
                    <a:pt x="5358" y="112"/>
                    <a:pt x="5299" y="172"/>
                    <a:pt x="5299" y="255"/>
                  </a:cubicBezTo>
                  <a:lnTo>
                    <a:pt x="5299" y="2731"/>
                  </a:lnTo>
                  <a:lnTo>
                    <a:pt x="3501" y="5017"/>
                  </a:lnTo>
                  <a:cubicBezTo>
                    <a:pt x="3441" y="4767"/>
                    <a:pt x="3215" y="4577"/>
                    <a:pt x="2929" y="4577"/>
                  </a:cubicBezTo>
                  <a:lnTo>
                    <a:pt x="584" y="4577"/>
                  </a:lnTo>
                  <a:cubicBezTo>
                    <a:pt x="274" y="4577"/>
                    <a:pt x="1" y="4827"/>
                    <a:pt x="1" y="5160"/>
                  </a:cubicBezTo>
                  <a:lnTo>
                    <a:pt x="1" y="5732"/>
                  </a:lnTo>
                  <a:cubicBezTo>
                    <a:pt x="1" y="5839"/>
                    <a:pt x="96" y="5910"/>
                    <a:pt x="179" y="5910"/>
                  </a:cubicBezTo>
                  <a:cubicBezTo>
                    <a:pt x="274" y="5910"/>
                    <a:pt x="358" y="5827"/>
                    <a:pt x="358" y="5732"/>
                  </a:cubicBezTo>
                  <a:lnTo>
                    <a:pt x="358" y="5160"/>
                  </a:lnTo>
                  <a:cubicBezTo>
                    <a:pt x="358" y="5041"/>
                    <a:pt x="453" y="4946"/>
                    <a:pt x="572" y="4946"/>
                  </a:cubicBezTo>
                  <a:lnTo>
                    <a:pt x="2918" y="4946"/>
                  </a:lnTo>
                  <a:cubicBezTo>
                    <a:pt x="3037" y="4946"/>
                    <a:pt x="3132" y="5041"/>
                    <a:pt x="3132" y="5160"/>
                  </a:cubicBezTo>
                  <a:lnTo>
                    <a:pt x="3132" y="10232"/>
                  </a:lnTo>
                  <a:cubicBezTo>
                    <a:pt x="3132" y="10351"/>
                    <a:pt x="3037" y="10435"/>
                    <a:pt x="2918" y="10435"/>
                  </a:cubicBezTo>
                  <a:lnTo>
                    <a:pt x="572" y="10435"/>
                  </a:lnTo>
                  <a:cubicBezTo>
                    <a:pt x="453" y="10435"/>
                    <a:pt x="358" y="10351"/>
                    <a:pt x="358" y="10232"/>
                  </a:cubicBezTo>
                  <a:lnTo>
                    <a:pt x="358" y="6506"/>
                  </a:lnTo>
                  <a:cubicBezTo>
                    <a:pt x="358" y="6410"/>
                    <a:pt x="274" y="6327"/>
                    <a:pt x="179" y="6327"/>
                  </a:cubicBezTo>
                  <a:cubicBezTo>
                    <a:pt x="72" y="6327"/>
                    <a:pt x="1" y="6422"/>
                    <a:pt x="1" y="6506"/>
                  </a:cubicBezTo>
                  <a:lnTo>
                    <a:pt x="1" y="10232"/>
                  </a:lnTo>
                  <a:cubicBezTo>
                    <a:pt x="1" y="10542"/>
                    <a:pt x="251" y="10816"/>
                    <a:pt x="584" y="10816"/>
                  </a:cubicBezTo>
                  <a:lnTo>
                    <a:pt x="2929" y="10816"/>
                  </a:lnTo>
                  <a:cubicBezTo>
                    <a:pt x="3251" y="10816"/>
                    <a:pt x="3513" y="10554"/>
                    <a:pt x="3513" y="10232"/>
                  </a:cubicBezTo>
                  <a:lnTo>
                    <a:pt x="3513" y="9744"/>
                  </a:lnTo>
                  <a:lnTo>
                    <a:pt x="4418" y="10185"/>
                  </a:lnTo>
                  <a:cubicBezTo>
                    <a:pt x="4453" y="10197"/>
                    <a:pt x="4477" y="10197"/>
                    <a:pt x="4513" y="10197"/>
                  </a:cubicBezTo>
                  <a:lnTo>
                    <a:pt x="8025" y="10197"/>
                  </a:lnTo>
                  <a:cubicBezTo>
                    <a:pt x="8132" y="10197"/>
                    <a:pt x="8204" y="10113"/>
                    <a:pt x="8204" y="10018"/>
                  </a:cubicBezTo>
                  <a:cubicBezTo>
                    <a:pt x="8204" y="9923"/>
                    <a:pt x="8109" y="9839"/>
                    <a:pt x="8025" y="9839"/>
                  </a:cubicBezTo>
                  <a:lnTo>
                    <a:pt x="4561" y="9839"/>
                  </a:lnTo>
                  <a:lnTo>
                    <a:pt x="3525" y="9327"/>
                  </a:lnTo>
                  <a:lnTo>
                    <a:pt x="3525" y="5589"/>
                  </a:lnTo>
                  <a:lnTo>
                    <a:pt x="5644" y="2910"/>
                  </a:lnTo>
                  <a:cubicBezTo>
                    <a:pt x="5668" y="2874"/>
                    <a:pt x="5692" y="2839"/>
                    <a:pt x="5692" y="2791"/>
                  </a:cubicBezTo>
                  <a:lnTo>
                    <a:pt x="5692" y="398"/>
                  </a:lnTo>
                  <a:cubicBezTo>
                    <a:pt x="5787" y="379"/>
                    <a:pt x="5924" y="358"/>
                    <a:pt x="6080" y="358"/>
                  </a:cubicBezTo>
                  <a:cubicBezTo>
                    <a:pt x="6313" y="358"/>
                    <a:pt x="6587" y="405"/>
                    <a:pt x="6823" y="576"/>
                  </a:cubicBezTo>
                  <a:cubicBezTo>
                    <a:pt x="7132" y="791"/>
                    <a:pt x="7275" y="1207"/>
                    <a:pt x="7275" y="1803"/>
                  </a:cubicBezTo>
                  <a:lnTo>
                    <a:pt x="7275" y="3755"/>
                  </a:lnTo>
                  <a:cubicBezTo>
                    <a:pt x="7275" y="3862"/>
                    <a:pt x="7370" y="3934"/>
                    <a:pt x="7454" y="3934"/>
                  </a:cubicBezTo>
                  <a:lnTo>
                    <a:pt x="10395" y="3934"/>
                  </a:lnTo>
                  <a:cubicBezTo>
                    <a:pt x="10716" y="3934"/>
                    <a:pt x="10990" y="4208"/>
                    <a:pt x="10990" y="4529"/>
                  </a:cubicBezTo>
                  <a:cubicBezTo>
                    <a:pt x="10990" y="4863"/>
                    <a:pt x="10716" y="5125"/>
                    <a:pt x="10395" y="5125"/>
                  </a:cubicBezTo>
                  <a:lnTo>
                    <a:pt x="8823" y="5125"/>
                  </a:lnTo>
                  <a:cubicBezTo>
                    <a:pt x="8728" y="5125"/>
                    <a:pt x="8644" y="5220"/>
                    <a:pt x="8644" y="5303"/>
                  </a:cubicBezTo>
                  <a:cubicBezTo>
                    <a:pt x="8644" y="5410"/>
                    <a:pt x="8740" y="5482"/>
                    <a:pt x="8823" y="5482"/>
                  </a:cubicBezTo>
                  <a:lnTo>
                    <a:pt x="10228" y="5482"/>
                  </a:lnTo>
                  <a:cubicBezTo>
                    <a:pt x="10538" y="5494"/>
                    <a:pt x="10788" y="5767"/>
                    <a:pt x="10788" y="6077"/>
                  </a:cubicBezTo>
                  <a:cubicBezTo>
                    <a:pt x="10788" y="6399"/>
                    <a:pt x="10526" y="6672"/>
                    <a:pt x="10192" y="6672"/>
                  </a:cubicBezTo>
                  <a:lnTo>
                    <a:pt x="8823" y="6672"/>
                  </a:lnTo>
                  <a:cubicBezTo>
                    <a:pt x="8728" y="6672"/>
                    <a:pt x="8644" y="6768"/>
                    <a:pt x="8644" y="6851"/>
                  </a:cubicBezTo>
                  <a:cubicBezTo>
                    <a:pt x="8644" y="6958"/>
                    <a:pt x="8740" y="7030"/>
                    <a:pt x="8823" y="7030"/>
                  </a:cubicBezTo>
                  <a:lnTo>
                    <a:pt x="10073" y="7030"/>
                  </a:lnTo>
                  <a:cubicBezTo>
                    <a:pt x="10371" y="7053"/>
                    <a:pt x="10597" y="7327"/>
                    <a:pt x="10597" y="7625"/>
                  </a:cubicBezTo>
                  <a:cubicBezTo>
                    <a:pt x="10597" y="7946"/>
                    <a:pt x="10335" y="8220"/>
                    <a:pt x="10002" y="8220"/>
                  </a:cubicBezTo>
                  <a:lnTo>
                    <a:pt x="8823" y="8220"/>
                  </a:lnTo>
                  <a:cubicBezTo>
                    <a:pt x="8728" y="8220"/>
                    <a:pt x="8644" y="8315"/>
                    <a:pt x="8644" y="8399"/>
                  </a:cubicBezTo>
                  <a:cubicBezTo>
                    <a:pt x="8644" y="8506"/>
                    <a:pt x="8740" y="8577"/>
                    <a:pt x="8823" y="8577"/>
                  </a:cubicBezTo>
                  <a:lnTo>
                    <a:pt x="9883" y="8577"/>
                  </a:lnTo>
                  <a:cubicBezTo>
                    <a:pt x="9895" y="8577"/>
                    <a:pt x="9918" y="8589"/>
                    <a:pt x="9918" y="8589"/>
                  </a:cubicBezTo>
                  <a:cubicBezTo>
                    <a:pt x="10192" y="8649"/>
                    <a:pt x="10407" y="8887"/>
                    <a:pt x="10407" y="9185"/>
                  </a:cubicBezTo>
                  <a:cubicBezTo>
                    <a:pt x="10407" y="9518"/>
                    <a:pt x="10133" y="9780"/>
                    <a:pt x="9811" y="9780"/>
                  </a:cubicBezTo>
                  <a:lnTo>
                    <a:pt x="8823" y="9780"/>
                  </a:lnTo>
                  <a:cubicBezTo>
                    <a:pt x="8728" y="9780"/>
                    <a:pt x="8644" y="9875"/>
                    <a:pt x="8644" y="9958"/>
                  </a:cubicBezTo>
                  <a:cubicBezTo>
                    <a:pt x="8644" y="10066"/>
                    <a:pt x="8740" y="10137"/>
                    <a:pt x="8823" y="10137"/>
                  </a:cubicBezTo>
                  <a:lnTo>
                    <a:pt x="9811" y="10137"/>
                  </a:lnTo>
                  <a:cubicBezTo>
                    <a:pt x="10347" y="10137"/>
                    <a:pt x="10776" y="9708"/>
                    <a:pt x="10776" y="9173"/>
                  </a:cubicBezTo>
                  <a:cubicBezTo>
                    <a:pt x="10776" y="8887"/>
                    <a:pt x="10657" y="8637"/>
                    <a:pt x="10466" y="8458"/>
                  </a:cubicBezTo>
                  <a:cubicBezTo>
                    <a:pt x="10764" y="8292"/>
                    <a:pt x="10966" y="7982"/>
                    <a:pt x="10966" y="7613"/>
                  </a:cubicBezTo>
                  <a:cubicBezTo>
                    <a:pt x="10966" y="7327"/>
                    <a:pt x="10847" y="7077"/>
                    <a:pt x="10657" y="6899"/>
                  </a:cubicBezTo>
                  <a:cubicBezTo>
                    <a:pt x="10954" y="6803"/>
                    <a:pt x="11145" y="6482"/>
                    <a:pt x="11145" y="6113"/>
                  </a:cubicBezTo>
                  <a:cubicBezTo>
                    <a:pt x="11145" y="5827"/>
                    <a:pt x="11026" y="5577"/>
                    <a:pt x="10835" y="5398"/>
                  </a:cubicBezTo>
                  <a:cubicBezTo>
                    <a:pt x="11133" y="5232"/>
                    <a:pt x="11347" y="4922"/>
                    <a:pt x="11347" y="4541"/>
                  </a:cubicBezTo>
                  <a:cubicBezTo>
                    <a:pt x="11347" y="4005"/>
                    <a:pt x="10907" y="3577"/>
                    <a:pt x="10371" y="3577"/>
                  </a:cubicBezTo>
                  <a:lnTo>
                    <a:pt x="7621" y="3577"/>
                  </a:lnTo>
                  <a:lnTo>
                    <a:pt x="7621" y="1827"/>
                  </a:lnTo>
                  <a:cubicBezTo>
                    <a:pt x="7621" y="1112"/>
                    <a:pt x="7418" y="588"/>
                    <a:pt x="7013" y="291"/>
                  </a:cubicBezTo>
                  <a:cubicBezTo>
                    <a:pt x="6703" y="61"/>
                    <a:pt x="6332" y="0"/>
                    <a:pt x="6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5;p33">
              <a:extLst>
                <a:ext uri="{FF2B5EF4-FFF2-40B4-BE49-F238E27FC236}">
                  <a16:creationId xmlns:a16="http://schemas.microsoft.com/office/drawing/2014/main" id="{008FE5D4-B687-4715-B743-D53ADEE4BF89}"/>
                </a:ext>
              </a:extLst>
            </p:cNvPr>
            <p:cNvSpPr/>
            <p:nvPr/>
          </p:nvSpPr>
          <p:spPr>
            <a:xfrm>
              <a:off x="6920842" y="2577064"/>
              <a:ext cx="36709" cy="36677"/>
            </a:xfrm>
            <a:custGeom>
              <a:avLst/>
              <a:gdLst/>
              <a:ahLst/>
              <a:cxnLst/>
              <a:rect l="l" t="t" r="r" b="b"/>
              <a:pathLst>
                <a:path w="1156" h="1155" extrusionOk="0">
                  <a:moveTo>
                    <a:pt x="584" y="369"/>
                  </a:moveTo>
                  <a:cubicBezTo>
                    <a:pt x="703" y="369"/>
                    <a:pt x="787" y="464"/>
                    <a:pt x="787" y="584"/>
                  </a:cubicBezTo>
                  <a:cubicBezTo>
                    <a:pt x="787" y="703"/>
                    <a:pt x="703" y="786"/>
                    <a:pt x="584" y="786"/>
                  </a:cubicBezTo>
                  <a:cubicBezTo>
                    <a:pt x="465" y="786"/>
                    <a:pt x="370" y="703"/>
                    <a:pt x="370" y="584"/>
                  </a:cubicBezTo>
                  <a:cubicBezTo>
                    <a:pt x="370" y="464"/>
                    <a:pt x="453" y="369"/>
                    <a:pt x="584" y="369"/>
                  </a:cubicBezTo>
                  <a:close/>
                  <a:moveTo>
                    <a:pt x="584" y="0"/>
                  </a:moveTo>
                  <a:cubicBezTo>
                    <a:pt x="263" y="0"/>
                    <a:pt x="1" y="250"/>
                    <a:pt x="1" y="584"/>
                  </a:cubicBezTo>
                  <a:cubicBezTo>
                    <a:pt x="1" y="905"/>
                    <a:pt x="251" y="1155"/>
                    <a:pt x="584" y="1155"/>
                  </a:cubicBezTo>
                  <a:cubicBezTo>
                    <a:pt x="906" y="1155"/>
                    <a:pt x="1156" y="905"/>
                    <a:pt x="1156" y="584"/>
                  </a:cubicBezTo>
                  <a:cubicBezTo>
                    <a:pt x="1156" y="250"/>
                    <a:pt x="894" y="0"/>
                    <a:pt x="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887;p33">
            <a:extLst>
              <a:ext uri="{FF2B5EF4-FFF2-40B4-BE49-F238E27FC236}">
                <a16:creationId xmlns:a16="http://schemas.microsoft.com/office/drawing/2014/main" id="{DED18D89-A024-495E-9EEF-C39B6B7BD4E4}"/>
              </a:ext>
            </a:extLst>
          </p:cNvPr>
          <p:cNvGrpSpPr/>
          <p:nvPr/>
        </p:nvGrpSpPr>
        <p:grpSpPr>
          <a:xfrm>
            <a:off x="4131297" y="1946537"/>
            <a:ext cx="1128131" cy="841297"/>
            <a:chOff x="5216456" y="3725484"/>
            <a:chExt cx="356196" cy="265631"/>
          </a:xfrm>
          <a:solidFill>
            <a:srgbClr val="0EB6B6"/>
          </a:solidFill>
        </p:grpSpPr>
        <p:sp>
          <p:nvSpPr>
            <p:cNvPr id="48" name="Google Shape;888;p33">
              <a:extLst>
                <a:ext uri="{FF2B5EF4-FFF2-40B4-BE49-F238E27FC236}">
                  <a16:creationId xmlns:a16="http://schemas.microsoft.com/office/drawing/2014/main" id="{39B5ACEF-A3A0-4ADE-BEB0-0F458F6D701C}"/>
                </a:ext>
              </a:extLst>
            </p:cNvPr>
            <p:cNvSpPr/>
            <p:nvPr/>
          </p:nvSpPr>
          <p:spPr>
            <a:xfrm>
              <a:off x="5216456" y="3814335"/>
              <a:ext cx="296465" cy="176780"/>
            </a:xfrm>
            <a:custGeom>
              <a:avLst/>
              <a:gdLst/>
              <a:ahLst/>
              <a:cxnLst/>
              <a:rect l="l" t="t" r="r" b="b"/>
              <a:pathLst>
                <a:path w="9336" h="5567" extrusionOk="0">
                  <a:moveTo>
                    <a:pt x="1876" y="0"/>
                  </a:moveTo>
                  <a:cubicBezTo>
                    <a:pt x="1831" y="0"/>
                    <a:pt x="1787" y="18"/>
                    <a:pt x="1751" y="54"/>
                  </a:cubicBezTo>
                  <a:lnTo>
                    <a:pt x="84" y="1721"/>
                  </a:lnTo>
                  <a:cubicBezTo>
                    <a:pt x="1" y="1804"/>
                    <a:pt x="1" y="1899"/>
                    <a:pt x="84" y="1983"/>
                  </a:cubicBezTo>
                  <a:lnTo>
                    <a:pt x="3263" y="5162"/>
                  </a:lnTo>
                  <a:cubicBezTo>
                    <a:pt x="3513" y="5412"/>
                    <a:pt x="3858" y="5566"/>
                    <a:pt x="4215" y="5566"/>
                  </a:cubicBezTo>
                  <a:cubicBezTo>
                    <a:pt x="4573" y="5566"/>
                    <a:pt x="4918" y="5435"/>
                    <a:pt x="5168" y="5162"/>
                  </a:cubicBezTo>
                  <a:lnTo>
                    <a:pt x="9252" y="1090"/>
                  </a:lnTo>
                  <a:cubicBezTo>
                    <a:pt x="9335" y="1006"/>
                    <a:pt x="9335" y="887"/>
                    <a:pt x="9276" y="828"/>
                  </a:cubicBezTo>
                  <a:cubicBezTo>
                    <a:pt x="9240" y="792"/>
                    <a:pt x="9195" y="774"/>
                    <a:pt x="9151" y="774"/>
                  </a:cubicBezTo>
                  <a:cubicBezTo>
                    <a:pt x="9106" y="774"/>
                    <a:pt x="9061" y="792"/>
                    <a:pt x="9026" y="828"/>
                  </a:cubicBezTo>
                  <a:lnTo>
                    <a:pt x="4942" y="4912"/>
                  </a:lnTo>
                  <a:cubicBezTo>
                    <a:pt x="4751" y="5102"/>
                    <a:pt x="4501" y="5209"/>
                    <a:pt x="4227" y="5209"/>
                  </a:cubicBezTo>
                  <a:cubicBezTo>
                    <a:pt x="3965" y="5209"/>
                    <a:pt x="3715" y="5102"/>
                    <a:pt x="3513" y="4912"/>
                  </a:cubicBezTo>
                  <a:lnTo>
                    <a:pt x="453" y="1840"/>
                  </a:lnTo>
                  <a:lnTo>
                    <a:pt x="1870" y="435"/>
                  </a:lnTo>
                  <a:lnTo>
                    <a:pt x="2370" y="935"/>
                  </a:lnTo>
                  <a:cubicBezTo>
                    <a:pt x="2406" y="971"/>
                    <a:pt x="2450" y="988"/>
                    <a:pt x="2495" y="988"/>
                  </a:cubicBezTo>
                  <a:cubicBezTo>
                    <a:pt x="2540" y="988"/>
                    <a:pt x="2584" y="971"/>
                    <a:pt x="2620" y="935"/>
                  </a:cubicBezTo>
                  <a:cubicBezTo>
                    <a:pt x="2703" y="863"/>
                    <a:pt x="2703" y="756"/>
                    <a:pt x="2620" y="685"/>
                  </a:cubicBezTo>
                  <a:lnTo>
                    <a:pt x="2001" y="54"/>
                  </a:lnTo>
                  <a:cubicBezTo>
                    <a:pt x="1965" y="18"/>
                    <a:pt x="1920" y="0"/>
                    <a:pt x="18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89;p33">
              <a:extLst>
                <a:ext uri="{FF2B5EF4-FFF2-40B4-BE49-F238E27FC236}">
                  <a16:creationId xmlns:a16="http://schemas.microsoft.com/office/drawing/2014/main" id="{E6615AFD-9C9D-44C9-BDBB-BF2A8D014533}"/>
                </a:ext>
              </a:extLst>
            </p:cNvPr>
            <p:cNvSpPr/>
            <p:nvPr/>
          </p:nvSpPr>
          <p:spPr>
            <a:xfrm>
              <a:off x="5304925" y="3725484"/>
              <a:ext cx="267726" cy="170715"/>
            </a:xfrm>
            <a:custGeom>
              <a:avLst/>
              <a:gdLst/>
              <a:ahLst/>
              <a:cxnLst/>
              <a:rect l="l" t="t" r="r" b="b"/>
              <a:pathLst>
                <a:path w="8431" h="5376" extrusionOk="0">
                  <a:moveTo>
                    <a:pt x="6585" y="0"/>
                  </a:moveTo>
                  <a:cubicBezTo>
                    <a:pt x="6540" y="0"/>
                    <a:pt x="6495" y="18"/>
                    <a:pt x="6454" y="54"/>
                  </a:cubicBezTo>
                  <a:lnTo>
                    <a:pt x="1548" y="4971"/>
                  </a:lnTo>
                  <a:cubicBezTo>
                    <a:pt x="1513" y="4995"/>
                    <a:pt x="1477" y="5007"/>
                    <a:pt x="1429" y="5007"/>
                  </a:cubicBezTo>
                  <a:cubicBezTo>
                    <a:pt x="1382" y="5007"/>
                    <a:pt x="1346" y="4995"/>
                    <a:pt x="1310" y="4971"/>
                  </a:cubicBezTo>
                  <a:lnTo>
                    <a:pt x="334" y="3983"/>
                  </a:lnTo>
                  <a:cubicBezTo>
                    <a:pt x="292" y="3947"/>
                    <a:pt x="248" y="3929"/>
                    <a:pt x="203" y="3929"/>
                  </a:cubicBezTo>
                  <a:cubicBezTo>
                    <a:pt x="158" y="3929"/>
                    <a:pt x="114" y="3947"/>
                    <a:pt x="72" y="3983"/>
                  </a:cubicBezTo>
                  <a:cubicBezTo>
                    <a:pt x="1" y="4054"/>
                    <a:pt x="1" y="4161"/>
                    <a:pt x="72" y="4245"/>
                  </a:cubicBezTo>
                  <a:lnTo>
                    <a:pt x="1060" y="5221"/>
                  </a:lnTo>
                  <a:cubicBezTo>
                    <a:pt x="1156" y="5328"/>
                    <a:pt x="1275" y="5376"/>
                    <a:pt x="1417" y="5376"/>
                  </a:cubicBezTo>
                  <a:cubicBezTo>
                    <a:pt x="1548" y="5376"/>
                    <a:pt x="1679" y="5316"/>
                    <a:pt x="1775" y="5221"/>
                  </a:cubicBezTo>
                  <a:lnTo>
                    <a:pt x="6549" y="447"/>
                  </a:lnTo>
                  <a:lnTo>
                    <a:pt x="7966" y="1852"/>
                  </a:lnTo>
                  <a:lnTo>
                    <a:pt x="6704" y="3126"/>
                  </a:lnTo>
                  <a:cubicBezTo>
                    <a:pt x="6621" y="3197"/>
                    <a:pt x="6621" y="3304"/>
                    <a:pt x="6704" y="3376"/>
                  </a:cubicBezTo>
                  <a:cubicBezTo>
                    <a:pt x="6740" y="3411"/>
                    <a:pt x="6784" y="3429"/>
                    <a:pt x="6829" y="3429"/>
                  </a:cubicBezTo>
                  <a:cubicBezTo>
                    <a:pt x="6874" y="3429"/>
                    <a:pt x="6918" y="3411"/>
                    <a:pt x="6954" y="3376"/>
                  </a:cubicBezTo>
                  <a:lnTo>
                    <a:pt x="8347" y="1983"/>
                  </a:lnTo>
                  <a:cubicBezTo>
                    <a:pt x="8383" y="1947"/>
                    <a:pt x="8395" y="1899"/>
                    <a:pt x="8395" y="1864"/>
                  </a:cubicBezTo>
                  <a:cubicBezTo>
                    <a:pt x="8430" y="1816"/>
                    <a:pt x="8406" y="1768"/>
                    <a:pt x="8383" y="1721"/>
                  </a:cubicBezTo>
                  <a:lnTo>
                    <a:pt x="6716" y="54"/>
                  </a:lnTo>
                  <a:cubicBezTo>
                    <a:pt x="6674" y="18"/>
                    <a:pt x="6629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911;p36">
            <a:extLst>
              <a:ext uri="{FF2B5EF4-FFF2-40B4-BE49-F238E27FC236}">
                <a16:creationId xmlns:a16="http://schemas.microsoft.com/office/drawing/2014/main" id="{01599B20-A71E-4DE5-87DB-0489C0DCDD28}"/>
              </a:ext>
            </a:extLst>
          </p:cNvPr>
          <p:cNvGrpSpPr/>
          <p:nvPr/>
        </p:nvGrpSpPr>
        <p:grpSpPr>
          <a:xfrm>
            <a:off x="7136058" y="1800079"/>
            <a:ext cx="943342" cy="1018213"/>
            <a:chOff x="2662884" y="1513044"/>
            <a:chExt cx="322914" cy="348543"/>
          </a:xfrm>
          <a:solidFill>
            <a:srgbClr val="0EB6B6"/>
          </a:solidFill>
        </p:grpSpPr>
        <p:sp>
          <p:nvSpPr>
            <p:cNvPr id="51" name="Google Shape;2912;p36">
              <a:extLst>
                <a:ext uri="{FF2B5EF4-FFF2-40B4-BE49-F238E27FC236}">
                  <a16:creationId xmlns:a16="http://schemas.microsoft.com/office/drawing/2014/main" id="{5A9C1B3C-1C7D-45E3-A161-B59801C7E773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913;p36">
              <a:extLst>
                <a:ext uri="{FF2B5EF4-FFF2-40B4-BE49-F238E27FC236}">
                  <a16:creationId xmlns:a16="http://schemas.microsoft.com/office/drawing/2014/main" id="{F382DE5B-077F-4420-B329-7E69CFC564EA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914;p36">
              <a:extLst>
                <a:ext uri="{FF2B5EF4-FFF2-40B4-BE49-F238E27FC236}">
                  <a16:creationId xmlns:a16="http://schemas.microsoft.com/office/drawing/2014/main" id="{2E9EE82B-772F-451E-AD0C-69C59E4EE773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915;p36">
              <a:extLst>
                <a:ext uri="{FF2B5EF4-FFF2-40B4-BE49-F238E27FC236}">
                  <a16:creationId xmlns:a16="http://schemas.microsoft.com/office/drawing/2014/main" id="{0AAD78D6-7A04-4F07-A211-2F5E3B3712A3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916;p36">
              <a:extLst>
                <a:ext uri="{FF2B5EF4-FFF2-40B4-BE49-F238E27FC236}">
                  <a16:creationId xmlns:a16="http://schemas.microsoft.com/office/drawing/2014/main" id="{A77F75E6-8155-4957-AB0A-A58335727E45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917;p36">
              <a:extLst>
                <a:ext uri="{FF2B5EF4-FFF2-40B4-BE49-F238E27FC236}">
                  <a16:creationId xmlns:a16="http://schemas.microsoft.com/office/drawing/2014/main" id="{9DEE6AA7-7604-4179-AF25-24B6DA9A038D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918;p36">
              <a:extLst>
                <a:ext uri="{FF2B5EF4-FFF2-40B4-BE49-F238E27FC236}">
                  <a16:creationId xmlns:a16="http://schemas.microsoft.com/office/drawing/2014/main" id="{E2236E12-E52A-4CDB-918B-FE03BF0A774E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920;p36">
              <a:extLst>
                <a:ext uri="{FF2B5EF4-FFF2-40B4-BE49-F238E27FC236}">
                  <a16:creationId xmlns:a16="http://schemas.microsoft.com/office/drawing/2014/main" id="{0D4257B0-4353-44DA-8068-AB8E45E2D6D9}"/>
                </a:ext>
              </a:extLst>
            </p:cNvPr>
            <p:cNvSpPr/>
            <p:nvPr/>
          </p:nvSpPr>
          <p:spPr>
            <a:xfrm>
              <a:off x="2881352" y="1540424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921;p36">
              <a:extLst>
                <a:ext uri="{FF2B5EF4-FFF2-40B4-BE49-F238E27FC236}">
                  <a16:creationId xmlns:a16="http://schemas.microsoft.com/office/drawing/2014/main" id="{4B7F5DDE-7B19-4AF4-990F-8E819DB35DD8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023F83C-5F1F-42F0-BFEB-8E45877D2B02}"/>
              </a:ext>
            </a:extLst>
          </p:cNvPr>
          <p:cNvGrpSpPr/>
          <p:nvPr/>
        </p:nvGrpSpPr>
        <p:grpSpPr>
          <a:xfrm>
            <a:off x="10003133" y="1867545"/>
            <a:ext cx="1033926" cy="987159"/>
            <a:chOff x="10003133" y="1867545"/>
            <a:chExt cx="1033926" cy="987159"/>
          </a:xfrm>
        </p:grpSpPr>
        <p:grpSp>
          <p:nvGrpSpPr>
            <p:cNvPr id="62" name="Google Shape;943;p33">
              <a:extLst>
                <a:ext uri="{FF2B5EF4-FFF2-40B4-BE49-F238E27FC236}">
                  <a16:creationId xmlns:a16="http://schemas.microsoft.com/office/drawing/2014/main" id="{C63D19B5-834B-4364-AB6C-5580349042B4}"/>
                </a:ext>
              </a:extLst>
            </p:cNvPr>
            <p:cNvGrpSpPr/>
            <p:nvPr/>
          </p:nvGrpSpPr>
          <p:grpSpPr>
            <a:xfrm>
              <a:off x="10003133" y="1867545"/>
              <a:ext cx="1033926" cy="987159"/>
              <a:chOff x="7390435" y="3680868"/>
              <a:chExt cx="372073" cy="355244"/>
            </a:xfrm>
            <a:solidFill>
              <a:srgbClr val="0EB6B6"/>
            </a:solidFill>
          </p:grpSpPr>
          <p:sp>
            <p:nvSpPr>
              <p:cNvPr id="66" name="Google Shape;944;p33">
                <a:extLst>
                  <a:ext uri="{FF2B5EF4-FFF2-40B4-BE49-F238E27FC236}">
                    <a16:creationId xmlns:a16="http://schemas.microsoft.com/office/drawing/2014/main" id="{7A19BBD0-3B44-43D8-97AF-2376CAD9BDD8}"/>
                  </a:ext>
                </a:extLst>
              </p:cNvPr>
              <p:cNvSpPr/>
              <p:nvPr/>
            </p:nvSpPr>
            <p:spPr>
              <a:xfrm>
                <a:off x="7390435" y="3744950"/>
                <a:ext cx="294178" cy="291162"/>
              </a:xfrm>
              <a:custGeom>
                <a:avLst/>
                <a:gdLst/>
                <a:ahLst/>
                <a:cxnLst/>
                <a:rect l="l" t="t" r="r" b="b"/>
                <a:pathLst>
                  <a:path w="9264" h="9169" extrusionOk="0">
                    <a:moveTo>
                      <a:pt x="4668" y="0"/>
                    </a:moveTo>
                    <a:cubicBezTo>
                      <a:pt x="3441" y="0"/>
                      <a:pt x="2287" y="477"/>
                      <a:pt x="1417" y="1334"/>
                    </a:cubicBezTo>
                    <a:cubicBezTo>
                      <a:pt x="1358" y="1393"/>
                      <a:pt x="1358" y="1501"/>
                      <a:pt x="1417" y="1572"/>
                    </a:cubicBezTo>
                    <a:cubicBezTo>
                      <a:pt x="1447" y="1602"/>
                      <a:pt x="1489" y="1617"/>
                      <a:pt x="1532" y="1617"/>
                    </a:cubicBezTo>
                    <a:cubicBezTo>
                      <a:pt x="1575" y="1617"/>
                      <a:pt x="1620" y="1602"/>
                      <a:pt x="1655" y="1572"/>
                    </a:cubicBezTo>
                    <a:cubicBezTo>
                      <a:pt x="2465" y="774"/>
                      <a:pt x="3537" y="322"/>
                      <a:pt x="4668" y="322"/>
                    </a:cubicBezTo>
                    <a:cubicBezTo>
                      <a:pt x="5799" y="322"/>
                      <a:pt x="6870" y="774"/>
                      <a:pt x="7668" y="1572"/>
                    </a:cubicBezTo>
                    <a:cubicBezTo>
                      <a:pt x="8478" y="2382"/>
                      <a:pt x="8918" y="3453"/>
                      <a:pt x="8918" y="4584"/>
                    </a:cubicBezTo>
                    <a:cubicBezTo>
                      <a:pt x="8918" y="5715"/>
                      <a:pt x="8478" y="6787"/>
                      <a:pt x="7668" y="7585"/>
                    </a:cubicBezTo>
                    <a:cubicBezTo>
                      <a:pt x="6841" y="8412"/>
                      <a:pt x="5751" y="8826"/>
                      <a:pt x="4662" y="8826"/>
                    </a:cubicBezTo>
                    <a:cubicBezTo>
                      <a:pt x="3572" y="8826"/>
                      <a:pt x="2483" y="8412"/>
                      <a:pt x="1655" y="7585"/>
                    </a:cubicBezTo>
                    <a:cubicBezTo>
                      <a:pt x="953" y="6882"/>
                      <a:pt x="524" y="5965"/>
                      <a:pt x="441" y="4977"/>
                    </a:cubicBezTo>
                    <a:cubicBezTo>
                      <a:pt x="346" y="4013"/>
                      <a:pt x="596" y="3037"/>
                      <a:pt x="1132" y="2227"/>
                    </a:cubicBezTo>
                    <a:cubicBezTo>
                      <a:pt x="1179" y="2155"/>
                      <a:pt x="1167" y="2048"/>
                      <a:pt x="1096" y="1989"/>
                    </a:cubicBezTo>
                    <a:cubicBezTo>
                      <a:pt x="1066" y="1972"/>
                      <a:pt x="1035" y="1964"/>
                      <a:pt x="1005" y="1964"/>
                    </a:cubicBezTo>
                    <a:cubicBezTo>
                      <a:pt x="950" y="1964"/>
                      <a:pt x="896" y="1990"/>
                      <a:pt x="858" y="2036"/>
                    </a:cubicBezTo>
                    <a:cubicBezTo>
                      <a:pt x="274" y="2894"/>
                      <a:pt x="1" y="3953"/>
                      <a:pt x="108" y="5013"/>
                    </a:cubicBezTo>
                    <a:cubicBezTo>
                      <a:pt x="215" y="6073"/>
                      <a:pt x="679" y="7085"/>
                      <a:pt x="1429" y="7823"/>
                    </a:cubicBezTo>
                    <a:cubicBezTo>
                      <a:pt x="2322" y="8716"/>
                      <a:pt x="3501" y="9168"/>
                      <a:pt x="4680" y="9168"/>
                    </a:cubicBezTo>
                    <a:cubicBezTo>
                      <a:pt x="5858" y="9168"/>
                      <a:pt x="7025" y="8716"/>
                      <a:pt x="7918" y="7823"/>
                    </a:cubicBezTo>
                    <a:cubicBezTo>
                      <a:pt x="8787" y="6966"/>
                      <a:pt x="9264" y="5799"/>
                      <a:pt x="9264" y="4584"/>
                    </a:cubicBezTo>
                    <a:cubicBezTo>
                      <a:pt x="9264" y="3358"/>
                      <a:pt x="8787" y="2203"/>
                      <a:pt x="7906" y="1334"/>
                    </a:cubicBezTo>
                    <a:cubicBezTo>
                      <a:pt x="7049" y="477"/>
                      <a:pt x="5882" y="0"/>
                      <a:pt x="466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45;p33">
                <a:extLst>
                  <a:ext uri="{FF2B5EF4-FFF2-40B4-BE49-F238E27FC236}">
                    <a16:creationId xmlns:a16="http://schemas.microsoft.com/office/drawing/2014/main" id="{ECA59885-A447-4AC7-ACDF-7299F77AB766}"/>
                  </a:ext>
                </a:extLst>
              </p:cNvPr>
              <p:cNvSpPr/>
              <p:nvPr/>
            </p:nvSpPr>
            <p:spPr>
              <a:xfrm>
                <a:off x="7408948" y="3772259"/>
                <a:ext cx="259407" cy="236257"/>
              </a:xfrm>
              <a:custGeom>
                <a:avLst/>
                <a:gdLst/>
                <a:ahLst/>
                <a:cxnLst/>
                <a:rect l="l" t="t" r="r" b="b"/>
                <a:pathLst>
                  <a:path w="8169" h="7440" extrusionOk="0">
                    <a:moveTo>
                      <a:pt x="4085" y="319"/>
                    </a:moveTo>
                    <a:cubicBezTo>
                      <a:pt x="4942" y="319"/>
                      <a:pt x="5823" y="653"/>
                      <a:pt x="6478" y="1319"/>
                    </a:cubicBezTo>
                    <a:cubicBezTo>
                      <a:pt x="7800" y="2653"/>
                      <a:pt x="7800" y="4796"/>
                      <a:pt x="6478" y="6117"/>
                    </a:cubicBezTo>
                    <a:cubicBezTo>
                      <a:pt x="5817" y="6778"/>
                      <a:pt x="4951" y="7109"/>
                      <a:pt x="4083" y="7109"/>
                    </a:cubicBezTo>
                    <a:cubicBezTo>
                      <a:pt x="3216" y="7109"/>
                      <a:pt x="2346" y="6778"/>
                      <a:pt x="1680" y="6117"/>
                    </a:cubicBezTo>
                    <a:cubicBezTo>
                      <a:pt x="358" y="4796"/>
                      <a:pt x="358" y="2653"/>
                      <a:pt x="1680" y="1319"/>
                    </a:cubicBezTo>
                    <a:cubicBezTo>
                      <a:pt x="2335" y="664"/>
                      <a:pt x="3216" y="319"/>
                      <a:pt x="4085" y="319"/>
                    </a:cubicBezTo>
                    <a:close/>
                    <a:moveTo>
                      <a:pt x="4088" y="1"/>
                    </a:moveTo>
                    <a:cubicBezTo>
                      <a:pt x="3132" y="1"/>
                      <a:pt x="2174" y="361"/>
                      <a:pt x="1442" y="1081"/>
                    </a:cubicBezTo>
                    <a:cubicBezTo>
                      <a:pt x="1" y="2534"/>
                      <a:pt x="1" y="4891"/>
                      <a:pt x="1442" y="6356"/>
                    </a:cubicBezTo>
                    <a:cubicBezTo>
                      <a:pt x="2180" y="7082"/>
                      <a:pt x="3120" y="7439"/>
                      <a:pt x="4085" y="7439"/>
                    </a:cubicBezTo>
                    <a:cubicBezTo>
                      <a:pt x="5037" y="7439"/>
                      <a:pt x="5978" y="7082"/>
                      <a:pt x="6716" y="6356"/>
                    </a:cubicBezTo>
                    <a:cubicBezTo>
                      <a:pt x="8169" y="4891"/>
                      <a:pt x="8169" y="2546"/>
                      <a:pt x="6716" y="1081"/>
                    </a:cubicBezTo>
                    <a:cubicBezTo>
                      <a:pt x="5996" y="361"/>
                      <a:pt x="5043" y="1"/>
                      <a:pt x="4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46;p33">
                <a:extLst>
                  <a:ext uri="{FF2B5EF4-FFF2-40B4-BE49-F238E27FC236}">
                    <a16:creationId xmlns:a16="http://schemas.microsoft.com/office/drawing/2014/main" id="{41D37703-CF15-4010-951A-BD89DB961307}"/>
                  </a:ext>
                </a:extLst>
              </p:cNvPr>
              <p:cNvSpPr/>
              <p:nvPr/>
            </p:nvSpPr>
            <p:spPr>
              <a:xfrm>
                <a:off x="7487986" y="3680868"/>
                <a:ext cx="274522" cy="259565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8174" extrusionOk="0">
                    <a:moveTo>
                      <a:pt x="3614" y="0"/>
                    </a:moveTo>
                    <a:cubicBezTo>
                      <a:pt x="2438" y="0"/>
                      <a:pt x="1262" y="447"/>
                      <a:pt x="369" y="1340"/>
                    </a:cubicBezTo>
                    <a:cubicBezTo>
                      <a:pt x="262" y="1447"/>
                      <a:pt x="167" y="1566"/>
                      <a:pt x="60" y="1685"/>
                    </a:cubicBezTo>
                    <a:cubicBezTo>
                      <a:pt x="0" y="1756"/>
                      <a:pt x="12" y="1864"/>
                      <a:pt x="84" y="1923"/>
                    </a:cubicBezTo>
                    <a:cubicBezTo>
                      <a:pt x="118" y="1948"/>
                      <a:pt x="155" y="1960"/>
                      <a:pt x="191" y="1960"/>
                    </a:cubicBezTo>
                    <a:cubicBezTo>
                      <a:pt x="240" y="1960"/>
                      <a:pt x="287" y="1936"/>
                      <a:pt x="322" y="1887"/>
                    </a:cubicBezTo>
                    <a:cubicBezTo>
                      <a:pt x="417" y="1792"/>
                      <a:pt x="500" y="1685"/>
                      <a:pt x="608" y="1578"/>
                    </a:cubicBezTo>
                    <a:cubicBezTo>
                      <a:pt x="1435" y="750"/>
                      <a:pt x="2524" y="337"/>
                      <a:pt x="3614" y="337"/>
                    </a:cubicBezTo>
                    <a:cubicBezTo>
                      <a:pt x="4703" y="337"/>
                      <a:pt x="5793" y="750"/>
                      <a:pt x="6620" y="1578"/>
                    </a:cubicBezTo>
                    <a:cubicBezTo>
                      <a:pt x="8275" y="3233"/>
                      <a:pt x="8275" y="5936"/>
                      <a:pt x="6620" y="7591"/>
                    </a:cubicBezTo>
                    <a:cubicBezTo>
                      <a:pt x="6513" y="7698"/>
                      <a:pt x="6418" y="7781"/>
                      <a:pt x="6311" y="7876"/>
                    </a:cubicBezTo>
                    <a:cubicBezTo>
                      <a:pt x="6239" y="7936"/>
                      <a:pt x="6215" y="8043"/>
                      <a:pt x="6275" y="8114"/>
                    </a:cubicBezTo>
                    <a:cubicBezTo>
                      <a:pt x="6311" y="8162"/>
                      <a:pt x="6358" y="8174"/>
                      <a:pt x="6418" y="8174"/>
                    </a:cubicBezTo>
                    <a:cubicBezTo>
                      <a:pt x="6454" y="8174"/>
                      <a:pt x="6489" y="8162"/>
                      <a:pt x="6513" y="8126"/>
                    </a:cubicBezTo>
                    <a:cubicBezTo>
                      <a:pt x="6632" y="8043"/>
                      <a:pt x="6751" y="7936"/>
                      <a:pt x="6858" y="7817"/>
                    </a:cubicBezTo>
                    <a:cubicBezTo>
                      <a:pt x="8644" y="6031"/>
                      <a:pt x="8644" y="3126"/>
                      <a:pt x="6858" y="1340"/>
                    </a:cubicBezTo>
                    <a:cubicBezTo>
                      <a:pt x="5965" y="447"/>
                      <a:pt x="4790" y="0"/>
                      <a:pt x="36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947;p33">
                <a:extLst>
                  <a:ext uri="{FF2B5EF4-FFF2-40B4-BE49-F238E27FC236}">
                    <a16:creationId xmlns:a16="http://schemas.microsoft.com/office/drawing/2014/main" id="{3B7585EF-0093-466E-8BE6-4207734814C5}"/>
                  </a:ext>
                </a:extLst>
              </p:cNvPr>
              <p:cNvSpPr/>
              <p:nvPr/>
            </p:nvSpPr>
            <p:spPr>
              <a:xfrm>
                <a:off x="7691758" y="3789502"/>
                <a:ext cx="34073" cy="102918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3241" extrusionOk="0">
                    <a:moveTo>
                      <a:pt x="589" y="1"/>
                    </a:moveTo>
                    <a:cubicBezTo>
                      <a:pt x="580" y="1"/>
                      <a:pt x="570" y="1"/>
                      <a:pt x="560" y="2"/>
                    </a:cubicBezTo>
                    <a:cubicBezTo>
                      <a:pt x="477" y="38"/>
                      <a:pt x="429" y="121"/>
                      <a:pt x="441" y="217"/>
                    </a:cubicBezTo>
                    <a:cubicBezTo>
                      <a:pt x="715" y="1157"/>
                      <a:pt x="560" y="2145"/>
                      <a:pt x="37" y="2967"/>
                    </a:cubicBezTo>
                    <a:cubicBezTo>
                      <a:pt x="1" y="3038"/>
                      <a:pt x="13" y="3146"/>
                      <a:pt x="84" y="3205"/>
                    </a:cubicBezTo>
                    <a:cubicBezTo>
                      <a:pt x="120" y="3217"/>
                      <a:pt x="144" y="3241"/>
                      <a:pt x="167" y="3241"/>
                    </a:cubicBezTo>
                    <a:cubicBezTo>
                      <a:pt x="239" y="3241"/>
                      <a:pt x="275" y="3205"/>
                      <a:pt x="310" y="3158"/>
                    </a:cubicBezTo>
                    <a:cubicBezTo>
                      <a:pt x="906" y="2265"/>
                      <a:pt x="1072" y="1169"/>
                      <a:pt x="775" y="121"/>
                    </a:cubicBezTo>
                    <a:cubicBezTo>
                      <a:pt x="743" y="47"/>
                      <a:pt x="672" y="1"/>
                      <a:pt x="5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948;p33">
                <a:extLst>
                  <a:ext uri="{FF2B5EF4-FFF2-40B4-BE49-F238E27FC236}">
                    <a16:creationId xmlns:a16="http://schemas.microsoft.com/office/drawing/2014/main" id="{7E40F156-F6C6-4B8D-AD3C-2DE395ECE9F1}"/>
                  </a:ext>
                </a:extLst>
              </p:cNvPr>
              <p:cNvSpPr/>
              <p:nvPr/>
            </p:nvSpPr>
            <p:spPr>
              <a:xfrm>
                <a:off x="7536000" y="3708082"/>
                <a:ext cx="173192" cy="72052"/>
              </a:xfrm>
              <a:custGeom>
                <a:avLst/>
                <a:gdLst/>
                <a:ahLst/>
                <a:cxnLst/>
                <a:rect l="l" t="t" r="r" b="b"/>
                <a:pathLst>
                  <a:path w="5454" h="2269" extrusionOk="0">
                    <a:moveTo>
                      <a:pt x="2121" y="0"/>
                    </a:moveTo>
                    <a:cubicBezTo>
                      <a:pt x="1410" y="0"/>
                      <a:pt x="707" y="204"/>
                      <a:pt x="108" y="590"/>
                    </a:cubicBezTo>
                    <a:cubicBezTo>
                      <a:pt x="36" y="638"/>
                      <a:pt x="0" y="733"/>
                      <a:pt x="60" y="828"/>
                    </a:cubicBezTo>
                    <a:cubicBezTo>
                      <a:pt x="91" y="874"/>
                      <a:pt x="147" y="906"/>
                      <a:pt x="205" y="906"/>
                    </a:cubicBezTo>
                    <a:cubicBezTo>
                      <a:pt x="237" y="906"/>
                      <a:pt x="269" y="897"/>
                      <a:pt x="298" y="876"/>
                    </a:cubicBezTo>
                    <a:cubicBezTo>
                      <a:pt x="841" y="534"/>
                      <a:pt x="1478" y="344"/>
                      <a:pt x="2123" y="344"/>
                    </a:cubicBezTo>
                    <a:cubicBezTo>
                      <a:pt x="2241" y="344"/>
                      <a:pt x="2359" y="351"/>
                      <a:pt x="2477" y="364"/>
                    </a:cubicBezTo>
                    <a:cubicBezTo>
                      <a:pt x="3251" y="435"/>
                      <a:pt x="3977" y="792"/>
                      <a:pt x="4513" y="1328"/>
                    </a:cubicBezTo>
                    <a:cubicBezTo>
                      <a:pt x="4763" y="1590"/>
                      <a:pt x="4977" y="1864"/>
                      <a:pt x="5120" y="2185"/>
                    </a:cubicBezTo>
                    <a:cubicBezTo>
                      <a:pt x="5156" y="2245"/>
                      <a:pt x="5215" y="2269"/>
                      <a:pt x="5275" y="2269"/>
                    </a:cubicBezTo>
                    <a:cubicBezTo>
                      <a:pt x="5299" y="2269"/>
                      <a:pt x="5323" y="2269"/>
                      <a:pt x="5346" y="2257"/>
                    </a:cubicBezTo>
                    <a:cubicBezTo>
                      <a:pt x="5418" y="2197"/>
                      <a:pt x="5453" y="2102"/>
                      <a:pt x="5406" y="2019"/>
                    </a:cubicBezTo>
                    <a:cubicBezTo>
                      <a:pt x="5227" y="1673"/>
                      <a:pt x="5001" y="1364"/>
                      <a:pt x="4739" y="1102"/>
                    </a:cubicBezTo>
                    <a:cubicBezTo>
                      <a:pt x="4144" y="507"/>
                      <a:pt x="3334" y="114"/>
                      <a:pt x="2489" y="18"/>
                    </a:cubicBezTo>
                    <a:cubicBezTo>
                      <a:pt x="2366" y="6"/>
                      <a:pt x="2243" y="0"/>
                      <a:pt x="212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F22C21D-CAA3-4C23-928D-A057D9871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67376" y="2258363"/>
              <a:ext cx="291695" cy="397765"/>
            </a:xfrm>
            <a:prstGeom prst="rect">
              <a:avLst/>
            </a:prstGeom>
          </p:spPr>
        </p:pic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0118130-2587-41A3-974A-05BCFAEA5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8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48B12398-F9DE-457D-B6BF-74051A5AC2A9}"/>
              </a:ext>
            </a:extLst>
          </p:cNvPr>
          <p:cNvSpPr/>
          <p:nvPr/>
        </p:nvSpPr>
        <p:spPr>
          <a:xfrm>
            <a:off x="424442" y="1101829"/>
            <a:ext cx="11403140" cy="5316169"/>
          </a:xfrm>
          <a:prstGeom prst="roundRect">
            <a:avLst>
              <a:gd name="adj" fmla="val 5361"/>
            </a:avLst>
          </a:prstGeom>
          <a:solidFill>
            <a:schemeClr val="bg1"/>
          </a:solidFill>
          <a:ln w="19050">
            <a:solidFill>
              <a:srgbClr val="0F173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81E9D909-9AF8-41C2-B4B5-72336C1B6966}"/>
              </a:ext>
            </a:extLst>
          </p:cNvPr>
          <p:cNvGraphicFramePr>
            <a:graphicFrameLocks noGrp="1"/>
          </p:cNvGraphicFramePr>
          <p:nvPr/>
        </p:nvGraphicFramePr>
        <p:xfrm>
          <a:off x="424441" y="1101831"/>
          <a:ext cx="11403141" cy="53161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06088">
                  <a:extLst>
                    <a:ext uri="{9D8B030D-6E8A-4147-A177-3AD203B41FA5}">
                      <a16:colId xmlns:a16="http://schemas.microsoft.com/office/drawing/2014/main" val="2806689523"/>
                    </a:ext>
                  </a:extLst>
                </a:gridCol>
                <a:gridCol w="4196006">
                  <a:extLst>
                    <a:ext uri="{9D8B030D-6E8A-4147-A177-3AD203B41FA5}">
                      <a16:colId xmlns:a16="http://schemas.microsoft.com/office/drawing/2014/main" val="2238314430"/>
                    </a:ext>
                  </a:extLst>
                </a:gridCol>
                <a:gridCol w="3801047">
                  <a:extLst>
                    <a:ext uri="{9D8B030D-6E8A-4147-A177-3AD203B41FA5}">
                      <a16:colId xmlns:a16="http://schemas.microsoft.com/office/drawing/2014/main" val="1279171615"/>
                    </a:ext>
                  </a:extLst>
                </a:gridCol>
              </a:tblGrid>
              <a:tr h="376735">
                <a:tc>
                  <a:txBody>
                    <a:bodyPr/>
                    <a:lstStyle/>
                    <a:p>
                      <a:endParaRPr lang="ru-RU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F173F"/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ПДС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rgbClr val="0F173F"/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Депозит в банке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7965058"/>
                  </a:ext>
                </a:extLst>
              </a:tr>
              <a:tr h="542300">
                <a:tc>
                  <a:txBody>
                    <a:bodyPr/>
                    <a:lstStyle/>
                    <a:p>
                      <a:pPr marL="144000" lvl="0" algn="l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Софинансирование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 36 000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737880"/>
                  </a:ext>
                </a:extLst>
              </a:tr>
              <a:tr h="1379848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Налоговый вычет 13%</a:t>
                      </a:r>
                    </a:p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(ежегодно)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Вернуть можно до 52 000 </a:t>
                      </a:r>
                      <a:b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</a:b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(60 000) </a:t>
                      </a: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руб./год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на уплаченные взносы</a:t>
                      </a:r>
                    </a:p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20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 400 000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руб./год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2341305"/>
                  </a:ext>
                </a:extLst>
              </a:tr>
              <a:tr h="612761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Досрочная выплата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В особых жизненных ситуациях </a:t>
                      </a:r>
                      <a:b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</a:br>
                      <a:r>
                        <a:rPr lang="ru-RU" sz="2000" b="1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 100%</a:t>
                      </a:r>
                      <a:endParaRPr lang="ru-RU" sz="1800" b="1" dirty="0">
                        <a:solidFill>
                          <a:srgbClr val="0EB6B6"/>
                        </a:solidFill>
                        <a:latin typeface="Open Sans Medium" pitchFamily="2" charset="0"/>
                        <a:ea typeface="Open Sans Medium" pitchFamily="2" charset="0"/>
                        <a:cs typeface="Open Sans Medium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Досрочная выплата</a:t>
                      </a:r>
                      <a:r>
                        <a:rPr lang="ru-RU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с потерей дохода</a:t>
                      </a:r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146473"/>
                  </a:ext>
                </a:extLst>
              </a:tr>
              <a:tr h="612761">
                <a:tc>
                  <a:txBody>
                    <a:bodyPr/>
                    <a:lstStyle/>
                    <a:p>
                      <a:pPr marL="144000" lvl="0">
                        <a:lnSpc>
                          <a:spcPts val="1800"/>
                        </a:lnSpc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Государственное страхование средств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</a:pPr>
                      <a:r>
                        <a:rPr lang="ru-RU" sz="2000" b="1" kern="120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2 800 000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>
                          <a:solidFill>
                            <a:srgbClr val="0EB6B6"/>
                          </a:solidFill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1 400 000 </a:t>
                      </a:r>
                      <a:r>
                        <a:rPr lang="ru-RU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руб.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4647162"/>
                  </a:ext>
                </a:extLst>
              </a:tr>
              <a:tr h="635473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Доходность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Инвестиционная доходность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Ставка по депозиту</a:t>
                      </a: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031950"/>
                  </a:ext>
                </a:extLst>
              </a:tr>
              <a:tr h="1143820">
                <a:tc>
                  <a:txBody>
                    <a:bodyPr/>
                    <a:lstStyle/>
                    <a:p>
                      <a:pPr marL="144000" marR="0" lvl="0" indent="0" algn="l" defTabSz="914400" rtl="0" eaLnBrk="1" fontAlgn="auto" latinLnBrk="0" hangingPunct="1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Open Sans Medium" pitchFamily="2" charset="0"/>
                          <a:ea typeface="Open Sans Medium" pitchFamily="2" charset="0"/>
                          <a:cs typeface="Open Sans Medium" pitchFamily="2" charset="0"/>
                        </a:rPr>
                        <a:t>Возможность смены оператора в период действия договора</a:t>
                      </a:r>
                    </a:p>
                  </a:txBody>
                  <a:tcPr marL="84406" marR="84406" marT="42203" marB="42203" anchor="ctr">
                    <a:lnL w="12700" cmpd="sng">
                      <a:noFill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itchFamily="2" charset="-52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Raleway" pitchFamily="2" charset="-52"/>
                      </a:endParaRPr>
                    </a:p>
                  </a:txBody>
                  <a:tcPr marL="84406" marR="84406" marT="42203" marB="42203" anchor="ctr">
                    <a:lnL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F17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2724880"/>
                  </a:ext>
                </a:extLst>
              </a:tr>
            </a:tbl>
          </a:graphicData>
        </a:graphic>
      </p:graphicFrame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82FC1FEE-2613-491A-BC98-69B46CC11F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51712" y="5571079"/>
            <a:ext cx="482320" cy="482320"/>
          </a:xfrm>
          <a:prstGeom prst="rect">
            <a:avLst/>
          </a:prstGeom>
        </p:spPr>
      </p:pic>
      <p:pic>
        <p:nvPicPr>
          <p:cNvPr id="17" name="Рисунок 16" descr="Закрыть со сплошной заливкой">
            <a:extLst>
              <a:ext uri="{FF2B5EF4-FFF2-40B4-BE49-F238E27FC236}">
                <a16:creationId xmlns:a16="http://schemas.microsoft.com/office/drawing/2014/main" id="{908B67A9-2419-4581-B29E-CA49CF6C8B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1529713"/>
            <a:ext cx="482320" cy="482320"/>
          </a:xfrm>
          <a:prstGeom prst="rect">
            <a:avLst/>
          </a:prstGeom>
        </p:spPr>
      </p:pic>
      <p:pic>
        <p:nvPicPr>
          <p:cNvPr id="18" name="Рисунок 17" descr="Закрыть со сплошной заливкой">
            <a:extLst>
              <a:ext uri="{FF2B5EF4-FFF2-40B4-BE49-F238E27FC236}">
                <a16:creationId xmlns:a16="http://schemas.microsoft.com/office/drawing/2014/main" id="{D1D8E897-2F44-417A-915E-3F95CC4862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2456472"/>
            <a:ext cx="482320" cy="482320"/>
          </a:xfrm>
          <a:prstGeom prst="rect">
            <a:avLst/>
          </a:prstGeom>
        </p:spPr>
      </p:pic>
      <p:pic>
        <p:nvPicPr>
          <p:cNvPr id="19" name="Рисунок 18" descr="Закрыть со сплошной заливкой">
            <a:extLst>
              <a:ext uri="{FF2B5EF4-FFF2-40B4-BE49-F238E27FC236}">
                <a16:creationId xmlns:a16="http://schemas.microsoft.com/office/drawing/2014/main" id="{49CF3EDB-3C95-4D3C-987E-245043C7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5682" y="5571079"/>
            <a:ext cx="482320" cy="48232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9B0253A-BF43-44E7-99D2-86A52BD31C96}"/>
              </a:ext>
            </a:extLst>
          </p:cNvPr>
          <p:cNvSpPr txBox="1">
            <a:spLocks/>
          </p:cNvSpPr>
          <p:nvPr/>
        </p:nvSpPr>
        <p:spPr>
          <a:xfrm>
            <a:off x="360901" y="-1824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Уникальность Программы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8EAE40C-3793-4BEA-9E72-8A28FE78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889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Объект 2">
            <a:extLst>
              <a:ext uri="{FF2B5EF4-FFF2-40B4-BE49-F238E27FC236}">
                <a16:creationId xmlns:a16="http://schemas.microsoft.com/office/drawing/2014/main" id="{9A7EA264-C093-4EC2-A144-AAE72C5D9F6C}"/>
              </a:ext>
            </a:extLst>
          </p:cNvPr>
          <p:cNvSpPr txBox="1">
            <a:spLocks/>
          </p:cNvSpPr>
          <p:nvPr/>
        </p:nvSpPr>
        <p:spPr>
          <a:xfrm>
            <a:off x="364417" y="1240790"/>
            <a:ext cx="4765157" cy="4690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Минимальный срок участия</a:t>
            </a:r>
            <a:endParaRPr lang="ru-RU" sz="1800" baseline="30000" dirty="0"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41D267E-FA1D-419C-9A3E-88D5F6C00DD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Особые условия для участников </a:t>
            </a:r>
            <a:b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</a:br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пред- и пенсионного возраста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7A6B55-F005-4F4D-A4A5-6533AF02E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t>8</a:t>
            </a:fld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452E344-F219-4A3D-A826-77479E1B3042}"/>
              </a:ext>
            </a:extLst>
          </p:cNvPr>
          <p:cNvGrpSpPr/>
          <p:nvPr/>
        </p:nvGrpSpPr>
        <p:grpSpPr>
          <a:xfrm>
            <a:off x="467158" y="1911979"/>
            <a:ext cx="6644745" cy="748988"/>
            <a:chOff x="364416" y="1774599"/>
            <a:chExt cx="6644745" cy="748988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CA394C7A-4717-4A35-9E43-9B5F37D106B9}"/>
                </a:ext>
              </a:extLst>
            </p:cNvPr>
            <p:cNvSpPr/>
            <p:nvPr/>
          </p:nvSpPr>
          <p:spPr>
            <a:xfrm>
              <a:off x="364416" y="1774599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бъект 2">
              <a:extLst>
                <a:ext uri="{FF2B5EF4-FFF2-40B4-BE49-F238E27FC236}">
                  <a16:creationId xmlns:a16="http://schemas.microsoft.com/office/drawing/2014/main" id="{EE9EAF5B-7E81-4216-8E17-87F98008C191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1955645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2024-2026 гг.</a:t>
              </a:r>
            </a:p>
          </p:txBody>
        </p:sp>
        <p:sp>
          <p:nvSpPr>
            <p:cNvPr id="56" name="Объект 2">
              <a:extLst>
                <a:ext uri="{FF2B5EF4-FFF2-40B4-BE49-F238E27FC236}">
                  <a16:creationId xmlns:a16="http://schemas.microsoft.com/office/drawing/2014/main" id="{5C2778CB-9CC2-4071-9862-6DC88DA07251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2011073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5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FE7A7A-E57F-436D-BB3D-A2B43422B154}"/>
              </a:ext>
            </a:extLst>
          </p:cNvPr>
          <p:cNvGrpSpPr/>
          <p:nvPr/>
        </p:nvGrpSpPr>
        <p:grpSpPr>
          <a:xfrm>
            <a:off x="467158" y="2778780"/>
            <a:ext cx="6644745" cy="737809"/>
            <a:chOff x="364416" y="2484022"/>
            <a:chExt cx="6644745" cy="737809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037C706D-C5A4-4A2E-9DB8-C5D3D1E9A9F6}"/>
                </a:ext>
              </a:extLst>
            </p:cNvPr>
            <p:cNvSpPr/>
            <p:nvPr/>
          </p:nvSpPr>
          <p:spPr>
            <a:xfrm>
              <a:off x="364416" y="2484022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1" name="Объект 2">
              <a:extLst>
                <a:ext uri="{FF2B5EF4-FFF2-40B4-BE49-F238E27FC236}">
                  <a16:creationId xmlns:a16="http://schemas.microsoft.com/office/drawing/2014/main" id="{56AEC5A7-571D-46CC-A39F-8005C3187D11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2638931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2027 г.</a:t>
              </a:r>
            </a:p>
          </p:txBody>
        </p:sp>
        <p:sp>
          <p:nvSpPr>
            <p:cNvPr id="62" name="Объект 2">
              <a:extLst>
                <a:ext uri="{FF2B5EF4-FFF2-40B4-BE49-F238E27FC236}">
                  <a16:creationId xmlns:a16="http://schemas.microsoft.com/office/drawing/2014/main" id="{DE17A889-46B5-450F-9EC6-DBC3CCB0DB7E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2694359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6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456AC05-A375-453E-9E72-0FC69B681BD9}"/>
              </a:ext>
            </a:extLst>
          </p:cNvPr>
          <p:cNvGrpSpPr/>
          <p:nvPr/>
        </p:nvGrpSpPr>
        <p:grpSpPr>
          <a:xfrm>
            <a:off x="467158" y="3634402"/>
            <a:ext cx="6644745" cy="737809"/>
            <a:chOff x="364416" y="3092707"/>
            <a:chExt cx="6644745" cy="737809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42272C0D-D158-45BF-BBE6-5EF2A4BBFE1F}"/>
                </a:ext>
              </a:extLst>
            </p:cNvPr>
            <p:cNvSpPr/>
            <p:nvPr/>
          </p:nvSpPr>
          <p:spPr>
            <a:xfrm>
              <a:off x="364416" y="3092707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бъект 2">
              <a:extLst>
                <a:ext uri="{FF2B5EF4-FFF2-40B4-BE49-F238E27FC236}">
                  <a16:creationId xmlns:a16="http://schemas.microsoft.com/office/drawing/2014/main" id="{AA5CDC34-BBB2-428F-A6C0-270664F028ED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3262301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2028 г.</a:t>
              </a:r>
            </a:p>
          </p:txBody>
        </p:sp>
        <p:sp>
          <p:nvSpPr>
            <p:cNvPr id="68" name="Объект 2">
              <a:extLst>
                <a:ext uri="{FF2B5EF4-FFF2-40B4-BE49-F238E27FC236}">
                  <a16:creationId xmlns:a16="http://schemas.microsoft.com/office/drawing/2014/main" id="{D9951E44-28CD-4845-91A6-59F522F32B5F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3317729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7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ECFA26D2-43C1-4EBF-800F-33BE11F3F4B9}"/>
              </a:ext>
            </a:extLst>
          </p:cNvPr>
          <p:cNvGrpSpPr/>
          <p:nvPr/>
        </p:nvGrpSpPr>
        <p:grpSpPr>
          <a:xfrm>
            <a:off x="467158" y="4490024"/>
            <a:ext cx="6644745" cy="737809"/>
            <a:chOff x="364416" y="3721553"/>
            <a:chExt cx="6644745" cy="7378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598B920C-712A-45EF-AB9C-3FB03AB1B794}"/>
                </a:ext>
              </a:extLst>
            </p:cNvPr>
            <p:cNvSpPr/>
            <p:nvPr/>
          </p:nvSpPr>
          <p:spPr>
            <a:xfrm>
              <a:off x="364416" y="3721553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бъект 2">
              <a:extLst>
                <a:ext uri="{FF2B5EF4-FFF2-40B4-BE49-F238E27FC236}">
                  <a16:creationId xmlns:a16="http://schemas.microsoft.com/office/drawing/2014/main" id="{DD674DDA-6FD3-4C15-8077-C064CDB3CC6D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3891064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2029 г.</a:t>
              </a:r>
            </a:p>
          </p:txBody>
        </p:sp>
        <p:sp>
          <p:nvSpPr>
            <p:cNvPr id="70" name="Объект 2">
              <a:extLst>
                <a:ext uri="{FF2B5EF4-FFF2-40B4-BE49-F238E27FC236}">
                  <a16:creationId xmlns:a16="http://schemas.microsoft.com/office/drawing/2014/main" id="{89C11B4D-BC56-4B54-ABA7-066E66723DEE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3946492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8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189C9A9-0C93-4719-BB2B-452990674AF2}"/>
              </a:ext>
            </a:extLst>
          </p:cNvPr>
          <p:cNvGrpSpPr/>
          <p:nvPr/>
        </p:nvGrpSpPr>
        <p:grpSpPr>
          <a:xfrm>
            <a:off x="467158" y="5345647"/>
            <a:ext cx="6644745" cy="744909"/>
            <a:chOff x="364416" y="4337467"/>
            <a:chExt cx="6644745" cy="744909"/>
          </a:xfrm>
        </p:grpSpPr>
        <p:sp>
          <p:nvSpPr>
            <p:cNvPr id="78" name="Прямоугольник: скругленные углы 77">
              <a:extLst>
                <a:ext uri="{FF2B5EF4-FFF2-40B4-BE49-F238E27FC236}">
                  <a16:creationId xmlns:a16="http://schemas.microsoft.com/office/drawing/2014/main" id="{859D4AC5-84BB-4617-8994-36B5EB42CA3D}"/>
                </a:ext>
              </a:extLst>
            </p:cNvPr>
            <p:cNvSpPr/>
            <p:nvPr/>
          </p:nvSpPr>
          <p:spPr>
            <a:xfrm>
              <a:off x="364416" y="4337467"/>
              <a:ext cx="1216967" cy="737809"/>
            </a:xfrm>
            <a:prstGeom prst="roundRect">
              <a:avLst/>
            </a:prstGeom>
            <a:solidFill>
              <a:srgbClr val="0E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бъект 2">
              <a:extLst>
                <a:ext uri="{FF2B5EF4-FFF2-40B4-BE49-F238E27FC236}">
                  <a16:creationId xmlns:a16="http://schemas.microsoft.com/office/drawing/2014/main" id="{83121800-D6B8-4B52-83AA-9B1AA0817A12}"/>
                </a:ext>
              </a:extLst>
            </p:cNvPr>
            <p:cNvSpPr txBox="1">
              <a:spLocks/>
            </p:cNvSpPr>
            <p:nvPr/>
          </p:nvSpPr>
          <p:spPr>
            <a:xfrm>
              <a:off x="1581384" y="4514434"/>
              <a:ext cx="5427777" cy="56794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1800" b="1" dirty="0"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– </a:t>
              </a:r>
              <a:r>
                <a:rPr lang="ru-RU" sz="1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Open Sans" pitchFamily="2" charset="0"/>
                  <a:ea typeface="Open Sans" pitchFamily="2" charset="0"/>
                  <a:cs typeface="Open Sans" pitchFamily="2" charset="0"/>
                </a:rPr>
                <a:t>при заключении договора в 2030 г.</a:t>
              </a:r>
            </a:p>
          </p:txBody>
        </p:sp>
        <p:sp>
          <p:nvSpPr>
            <p:cNvPr id="72" name="Объект 2">
              <a:extLst>
                <a:ext uri="{FF2B5EF4-FFF2-40B4-BE49-F238E27FC236}">
                  <a16:creationId xmlns:a16="http://schemas.microsoft.com/office/drawing/2014/main" id="{E9F1D77B-F22A-4441-8098-986F6FF7E158}"/>
                </a:ext>
              </a:extLst>
            </p:cNvPr>
            <p:cNvSpPr txBox="1">
              <a:spLocks/>
            </p:cNvSpPr>
            <p:nvPr/>
          </p:nvSpPr>
          <p:spPr>
            <a:xfrm>
              <a:off x="467157" y="4569862"/>
              <a:ext cx="1086313" cy="5125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22250">
                <a:lnSpc>
                  <a:spcPts val="2100"/>
                </a:lnSpc>
                <a:spcBef>
                  <a:spcPts val="600"/>
                </a:spcBef>
                <a:buNone/>
              </a:pPr>
              <a:r>
                <a:rPr lang="ru-RU" sz="36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9</a:t>
              </a:r>
              <a:r>
                <a:rPr lang="ru-RU" sz="2400" b="1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 </a:t>
              </a:r>
              <a:r>
                <a:rPr lang="ru-RU" sz="1800" dirty="0">
                  <a:solidFill>
                    <a:schemeClr val="bg1"/>
                  </a:solidFill>
                  <a:latin typeface="Open Sans Medium" pitchFamily="2" charset="0"/>
                  <a:ea typeface="Open Sans Medium" pitchFamily="2" charset="0"/>
                  <a:cs typeface="Open Sans Medium" pitchFamily="2" charset="0"/>
                </a:rPr>
                <a:t>лет</a:t>
              </a:r>
              <a:endParaRPr lang="ru-RU" sz="2400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endParaRPr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4C15316-27AD-425A-AEF6-AD1CF4C31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0499" y="2332240"/>
            <a:ext cx="27813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87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Объект 2">
            <a:extLst>
              <a:ext uri="{FF2B5EF4-FFF2-40B4-BE49-F238E27FC236}">
                <a16:creationId xmlns:a16="http://schemas.microsoft.com/office/drawing/2014/main" id="{FCA9A4AA-A46C-0440-BDA4-1E7CF214EFD4}"/>
              </a:ext>
            </a:extLst>
          </p:cNvPr>
          <p:cNvSpPr txBox="1">
            <a:spLocks/>
          </p:cNvSpPr>
          <p:nvPr/>
        </p:nvSpPr>
        <p:spPr>
          <a:xfrm>
            <a:off x="479162" y="4937099"/>
            <a:ext cx="11125155" cy="278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 2001 года количество клиентов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выросло более чем в 10 раз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– с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млн до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42,5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млн человек</a:t>
            </a:r>
          </a:p>
        </p:txBody>
      </p:sp>
      <p:sp>
        <p:nvSpPr>
          <p:cNvPr id="66" name="Объект 2">
            <a:extLst>
              <a:ext uri="{FF2B5EF4-FFF2-40B4-BE49-F238E27FC236}">
                <a16:creationId xmlns:a16="http://schemas.microsoft.com/office/drawing/2014/main" id="{A2945289-A26B-BE40-9F25-6260F601519D}"/>
              </a:ext>
            </a:extLst>
          </p:cNvPr>
          <p:cNvSpPr txBox="1">
            <a:spLocks/>
          </p:cNvSpPr>
          <p:nvPr/>
        </p:nvSpPr>
        <p:spPr>
          <a:xfrm>
            <a:off x="479162" y="5447627"/>
            <a:ext cx="10326619" cy="2786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Активы под управлением увеличились с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0,1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трлн руб. до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5,1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трлн руб. (ОПС и НПО)</a:t>
            </a:r>
          </a:p>
        </p:txBody>
      </p:sp>
      <p:sp>
        <p:nvSpPr>
          <p:cNvPr id="67" name="Объект 2">
            <a:extLst>
              <a:ext uri="{FF2B5EF4-FFF2-40B4-BE49-F238E27FC236}">
                <a16:creationId xmlns:a16="http://schemas.microsoft.com/office/drawing/2014/main" id="{61DAFC02-0DC4-E34E-B41F-2E7E274951BB}"/>
              </a:ext>
            </a:extLst>
          </p:cNvPr>
          <p:cNvSpPr txBox="1">
            <a:spLocks/>
          </p:cNvSpPr>
          <p:nvPr/>
        </p:nvSpPr>
        <p:spPr>
          <a:xfrm>
            <a:off x="479161" y="5958155"/>
            <a:ext cx="10091771" cy="3029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В 2023 году НПФ выплатили более </a:t>
            </a:r>
            <a:r>
              <a:rPr lang="ru-RU" sz="20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130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млрд руб. пенсий (ОПС и НПО)</a:t>
            </a:r>
          </a:p>
          <a:p>
            <a:pPr marL="0" lvl="1" indent="0">
              <a:lnSpc>
                <a:spcPts val="1700"/>
              </a:lnSpc>
              <a:spcBef>
                <a:spcPts val="0"/>
              </a:spcBef>
              <a:buNone/>
            </a:pPr>
            <a:endParaRPr lang="ru-RU" sz="1800" kern="100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681DDCA-2FF0-E148-A988-A7FE5835FF2C}"/>
              </a:ext>
            </a:extLst>
          </p:cNvPr>
          <p:cNvSpPr txBox="1"/>
          <p:nvPr/>
        </p:nvSpPr>
        <p:spPr>
          <a:xfrm>
            <a:off x="2735157" y="4314947"/>
            <a:ext cx="659983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Доверие граждан и работодателей к НПФ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39B29CE-88E6-DF43-964E-966EDA80F241}"/>
              </a:ext>
            </a:extLst>
          </p:cNvPr>
          <p:cNvSpPr txBox="1"/>
          <p:nvPr/>
        </p:nvSpPr>
        <p:spPr>
          <a:xfrm>
            <a:off x="6592618" y="1350896"/>
            <a:ext cx="5181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Контроль государства за НПФ</a:t>
            </a:r>
          </a:p>
        </p:txBody>
      </p:sp>
      <p:sp>
        <p:nvSpPr>
          <p:cNvPr id="85" name="Объект 2">
            <a:extLst>
              <a:ext uri="{FF2B5EF4-FFF2-40B4-BE49-F238E27FC236}">
                <a16:creationId xmlns:a16="http://schemas.microsoft.com/office/drawing/2014/main" id="{2B59F752-6948-0944-B066-BF095219D9B8}"/>
              </a:ext>
            </a:extLst>
          </p:cNvPr>
          <p:cNvSpPr txBox="1">
            <a:spLocks/>
          </p:cNvSpPr>
          <p:nvPr/>
        </p:nvSpPr>
        <p:spPr>
          <a:xfrm>
            <a:off x="648916" y="2036594"/>
            <a:ext cx="5852709" cy="36619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Накопления в НПФ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застрахованы</a:t>
            </a:r>
            <a:r>
              <a:rPr lang="ru-RU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1800" b="1" kern="100" dirty="0">
                <a:solidFill>
                  <a:srgbClr val="027E73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государством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5D77F93-E544-AD40-86D5-C8DA9062F3F2}"/>
              </a:ext>
            </a:extLst>
          </p:cNvPr>
          <p:cNvSpPr txBox="1"/>
          <p:nvPr/>
        </p:nvSpPr>
        <p:spPr>
          <a:xfrm>
            <a:off x="305524" y="1350896"/>
            <a:ext cx="4840250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ru-RU" sz="2400" b="1" dirty="0">
                <a:solidFill>
                  <a:srgbClr val="0EB6B6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Доверие государства к НПФ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4DB3B-3BDA-DA4B-9D0B-4BA2EE36D134}"/>
              </a:ext>
            </a:extLst>
          </p:cNvPr>
          <p:cNvSpPr txBox="1"/>
          <p:nvPr/>
        </p:nvSpPr>
        <p:spPr>
          <a:xfrm>
            <a:off x="648916" y="3335639"/>
            <a:ext cx="5852709" cy="36356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lvl="1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ru-RU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Отдельный налоговый вычет </a:t>
            </a:r>
            <a:r>
              <a:rPr lang="ru-RU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до 400 тыс. руб.</a:t>
            </a:r>
          </a:p>
        </p:txBody>
      </p:sp>
      <p:sp>
        <p:nvSpPr>
          <p:cNvPr id="111" name="Объект 2">
            <a:extLst>
              <a:ext uri="{FF2B5EF4-FFF2-40B4-BE49-F238E27FC236}">
                <a16:creationId xmlns:a16="http://schemas.microsoft.com/office/drawing/2014/main" id="{FAA4CA5F-48A6-DA4C-BD9B-A6E2F7E3729E}"/>
              </a:ext>
            </a:extLst>
          </p:cNvPr>
          <p:cNvSpPr txBox="1">
            <a:spLocks/>
          </p:cNvSpPr>
          <p:nvPr/>
        </p:nvSpPr>
        <p:spPr>
          <a:xfrm>
            <a:off x="6622139" y="2035334"/>
            <a:ext cx="4912478" cy="31088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Надзор Банка России</a:t>
            </a:r>
            <a:endParaRPr lang="ru-RU" sz="1800" b="1" kern="100" dirty="0">
              <a:solidFill>
                <a:schemeClr val="tx1">
                  <a:lumMod val="95000"/>
                  <a:lumOff val="5000"/>
                </a:schemeClr>
              </a:solidFill>
              <a:latin typeface="Open Sans Medium" pitchFamily="2" charset="0"/>
              <a:ea typeface="Open Sans Medium" pitchFamily="2" charset="0"/>
              <a:cs typeface="Open Sans Medium" pitchFamily="2" charset="0"/>
            </a:endParaRPr>
          </a:p>
        </p:txBody>
      </p:sp>
      <p:sp>
        <p:nvSpPr>
          <p:cNvPr id="113" name="Объект 2">
            <a:extLst>
              <a:ext uri="{FF2B5EF4-FFF2-40B4-BE49-F238E27FC236}">
                <a16:creationId xmlns:a16="http://schemas.microsoft.com/office/drawing/2014/main" id="{6AFBC1D0-4B89-4546-B735-093C94466A25}"/>
              </a:ext>
            </a:extLst>
          </p:cNvPr>
          <p:cNvSpPr txBox="1">
            <a:spLocks/>
          </p:cNvSpPr>
          <p:nvPr/>
        </p:nvSpPr>
        <p:spPr>
          <a:xfrm>
            <a:off x="648916" y="2591494"/>
            <a:ext cx="6002116" cy="55544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ПДС</a:t>
            </a:r>
            <a:r>
              <a:rPr lang="ru-RU" sz="1800" kern="100" dirty="0">
                <a:solidFill>
                  <a:srgbClr val="299288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ru-RU" sz="1800" kern="100" dirty="0">
                <a:latin typeface="Open Sans" pitchFamily="2" charset="0"/>
                <a:ea typeface="Open Sans" pitchFamily="2" charset="0"/>
                <a:cs typeface="Open Sans" pitchFamily="2" charset="0"/>
              </a:rPr>
              <a:t>–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единственная программа </a:t>
            </a:r>
            <a:r>
              <a:rPr lang="ru-RU" sz="1800" kern="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софинансируемая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государством</a:t>
            </a:r>
          </a:p>
        </p:txBody>
      </p:sp>
      <p:sp>
        <p:nvSpPr>
          <p:cNvPr id="115" name="Объект 2">
            <a:extLst>
              <a:ext uri="{FF2B5EF4-FFF2-40B4-BE49-F238E27FC236}">
                <a16:creationId xmlns:a16="http://schemas.microsoft.com/office/drawing/2014/main" id="{A27B6D7E-67B3-5B4A-8605-C2B7120F05CE}"/>
              </a:ext>
            </a:extLst>
          </p:cNvPr>
          <p:cNvSpPr txBox="1">
            <a:spLocks/>
          </p:cNvSpPr>
          <p:nvPr/>
        </p:nvSpPr>
        <p:spPr>
          <a:xfrm>
            <a:off x="7526190" y="2596009"/>
            <a:ext cx="4008427" cy="897843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ts val="1800"/>
              </a:lnSpc>
              <a:spcBef>
                <a:spcPts val="0"/>
              </a:spcBef>
              <a:buNone/>
            </a:pPr>
            <a:r>
              <a:rPr lang="ru-RU" sz="1800" b="1" kern="100" dirty="0">
                <a:solidFill>
                  <a:srgbClr val="027E73"/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Жесткие требования и контроль качества инвестиций</a:t>
            </a:r>
            <a:r>
              <a:rPr lang="ru-RU" sz="1800" b="1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 Medium" pitchFamily="2" charset="0"/>
                <a:ea typeface="Open Sans Medium" pitchFamily="2" charset="0"/>
                <a:cs typeface="Open Sans Medium" pitchFamily="2" charset="0"/>
              </a:rPr>
              <a:t>, </a:t>
            </a:r>
            <a:r>
              <a:rPr lang="ru-RU" sz="1800" kern="1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регулярное стресс-тестирование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96034" y="3803458"/>
            <a:ext cx="11278082" cy="48162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5A76C0D2-D3D7-4C17-BDBA-6880B1AD2746}"/>
              </a:ext>
            </a:extLst>
          </p:cNvPr>
          <p:cNvSpPr/>
          <p:nvPr/>
        </p:nvSpPr>
        <p:spPr>
          <a:xfrm>
            <a:off x="396035" y="2098031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DFD94F1-79E4-4278-874A-5E67D6D596D1}"/>
              </a:ext>
            </a:extLst>
          </p:cNvPr>
          <p:cNvSpPr/>
          <p:nvPr/>
        </p:nvSpPr>
        <p:spPr>
          <a:xfrm>
            <a:off x="396035" y="2646598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2E2C01F-FCD7-4E86-AE8D-6CBB46F00EA2}"/>
              </a:ext>
            </a:extLst>
          </p:cNvPr>
          <p:cNvSpPr/>
          <p:nvPr/>
        </p:nvSpPr>
        <p:spPr>
          <a:xfrm>
            <a:off x="396035" y="343771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26EEF52-8534-42D4-AF64-15E4A5F9EC69}"/>
              </a:ext>
            </a:extLst>
          </p:cNvPr>
          <p:cNvSpPr/>
          <p:nvPr/>
        </p:nvSpPr>
        <p:spPr>
          <a:xfrm>
            <a:off x="11541749" y="2122370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3ACED1A7-2CB9-4B83-A729-5B539F56EE58}"/>
              </a:ext>
            </a:extLst>
          </p:cNvPr>
          <p:cNvSpPr/>
          <p:nvPr/>
        </p:nvSpPr>
        <p:spPr>
          <a:xfrm>
            <a:off x="11541749" y="2670937"/>
            <a:ext cx="132367" cy="140474"/>
          </a:xfrm>
          <a:prstGeom prst="rect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Треугольник 102">
            <a:extLst>
              <a:ext uri="{FF2B5EF4-FFF2-40B4-BE49-F238E27FC236}">
                <a16:creationId xmlns:a16="http://schemas.microsoft.com/office/drawing/2014/main" id="{8B5381B8-1B2D-4119-9F81-88A84A3C70C6}"/>
              </a:ext>
            </a:extLst>
          </p:cNvPr>
          <p:cNvSpPr/>
          <p:nvPr/>
        </p:nvSpPr>
        <p:spPr>
          <a:xfrm rot="5400000">
            <a:off x="383609" y="5011964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1" name="Треугольник 102">
            <a:extLst>
              <a:ext uri="{FF2B5EF4-FFF2-40B4-BE49-F238E27FC236}">
                <a16:creationId xmlns:a16="http://schemas.microsoft.com/office/drawing/2014/main" id="{E7BC06D0-81DD-4336-A60C-E22E83CE0F0C}"/>
              </a:ext>
            </a:extLst>
          </p:cNvPr>
          <p:cNvSpPr/>
          <p:nvPr/>
        </p:nvSpPr>
        <p:spPr>
          <a:xfrm rot="5400000">
            <a:off x="383609" y="5529229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2" name="Треугольник 102">
            <a:extLst>
              <a:ext uri="{FF2B5EF4-FFF2-40B4-BE49-F238E27FC236}">
                <a16:creationId xmlns:a16="http://schemas.microsoft.com/office/drawing/2014/main" id="{4651C626-0D34-4D3B-863D-D1254589C922}"/>
              </a:ext>
            </a:extLst>
          </p:cNvPr>
          <p:cNvSpPr/>
          <p:nvPr/>
        </p:nvSpPr>
        <p:spPr>
          <a:xfrm rot="5400000">
            <a:off x="383609" y="6034128"/>
            <a:ext cx="127188" cy="102339"/>
          </a:xfrm>
          <a:prstGeom prst="triangle">
            <a:avLst/>
          </a:prstGeom>
          <a:solidFill>
            <a:srgbClr val="0EB6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CCB295FA-9FCB-4456-81CF-9DC794AED804}"/>
              </a:ext>
            </a:extLst>
          </p:cNvPr>
          <p:cNvSpPr txBox="1">
            <a:spLocks/>
          </p:cNvSpPr>
          <p:nvPr/>
        </p:nvSpPr>
        <p:spPr>
          <a:xfrm>
            <a:off x="364417" y="-129815"/>
            <a:ext cx="113232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EB6B6"/>
                </a:solidFill>
                <a:latin typeface="Golos Text" panose="020B0503020202020204" pitchFamily="34" charset="-52"/>
                <a:cs typeface="Golos Text" panose="020B0503020202020204" pitchFamily="34" charset="-52"/>
              </a:rPr>
              <a:t>Негосударственный пенсионный фонд (НПФ) – оператор ПДС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332CAA3-8CA8-4458-BF8A-9B10CE63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6EB8C-06A6-4CEE-8757-769B3E32429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1580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1096</Words>
  <Application>Microsoft Office PowerPoint</Application>
  <PresentationFormat>Широкоэкранный</PresentationFormat>
  <Paragraphs>221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Golos Text</vt:lpstr>
      <vt:lpstr>Segoe UI</vt:lpstr>
      <vt:lpstr>montserrat</vt:lpstr>
      <vt:lpstr>Open Sans</vt:lpstr>
      <vt:lpstr>Raleway</vt:lpstr>
      <vt:lpstr>Calibri</vt:lpstr>
      <vt:lpstr>Open Sans Medium</vt:lpstr>
      <vt:lpstr>Aqum two</vt:lpstr>
      <vt:lpstr>Wingdings</vt:lpstr>
      <vt:lpstr>Arial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Строев Алексей</dc:creator>
  <cp:lastModifiedBy>Ольга</cp:lastModifiedBy>
  <cp:revision>13</cp:revision>
  <dcterms:created xsi:type="dcterms:W3CDTF">2024-05-17T08:24:57Z</dcterms:created>
  <dcterms:modified xsi:type="dcterms:W3CDTF">2024-06-28T13:46:23Z</dcterms:modified>
</cp:coreProperties>
</file>